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CC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5" d="100"/>
          <a:sy n="95" d="100"/>
        </p:scale>
        <p:origin x="-1254" y="1428"/>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9BADD90-8CC8-4395-94A7-4313A6C0BEE9}" type="datetimeFigureOut">
              <a:rPr lang="ru-RU" smtClean="0"/>
              <a:t>04.04.2021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38BD36-6C60-464D-BA2E-2D799C7E30DF}"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BADD90-8CC8-4395-94A7-4313A6C0BEE9}" type="datetimeFigureOut">
              <a:rPr lang="ru-RU" smtClean="0"/>
              <a:t>04.04.2021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38BD36-6C60-464D-BA2E-2D799C7E30D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729037" y="488951"/>
            <a:ext cx="1157288" cy="104013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57175" y="488951"/>
            <a:ext cx="3357563" cy="104013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BADD90-8CC8-4395-94A7-4313A6C0BEE9}" type="datetimeFigureOut">
              <a:rPr lang="ru-RU" smtClean="0"/>
              <a:t>04.04.2021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38BD36-6C60-464D-BA2E-2D799C7E30D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BADD90-8CC8-4395-94A7-4313A6C0BEE9}" type="datetimeFigureOut">
              <a:rPr lang="ru-RU" smtClean="0"/>
              <a:t>04.04.2021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38BD36-6C60-464D-BA2E-2D799C7E30DF}"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9BADD90-8CC8-4395-94A7-4313A6C0BEE9}" type="datetimeFigureOut">
              <a:rPr lang="ru-RU" smtClean="0"/>
              <a:t>04.04.2021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38BD36-6C60-464D-BA2E-2D799C7E30DF}"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9BADD90-8CC8-4395-94A7-4313A6C0BEE9}" type="datetimeFigureOut">
              <a:rPr lang="ru-RU" smtClean="0"/>
              <a:t>04.04.2021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38BD36-6C60-464D-BA2E-2D799C7E30D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9BADD90-8CC8-4395-94A7-4313A6C0BEE9}" type="datetimeFigureOut">
              <a:rPr lang="ru-RU" smtClean="0"/>
              <a:t>04.04.2021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238BD36-6C60-464D-BA2E-2D799C7E30DF}"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9BADD90-8CC8-4395-94A7-4313A6C0BEE9}" type="datetimeFigureOut">
              <a:rPr lang="ru-RU" smtClean="0"/>
              <a:t>04.04.2021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238BD36-6C60-464D-BA2E-2D799C7E30D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BADD90-8CC8-4395-94A7-4313A6C0BEE9}" type="datetimeFigureOut">
              <a:rPr lang="ru-RU" smtClean="0"/>
              <a:t>04.04.2021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238BD36-6C60-464D-BA2E-2D799C7E30D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BADD90-8CC8-4395-94A7-4313A6C0BEE9}" type="datetimeFigureOut">
              <a:rPr lang="ru-RU" smtClean="0"/>
              <a:t>04.04.2021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38BD36-6C60-464D-BA2E-2D799C7E30DF}"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BADD90-8CC8-4395-94A7-4313A6C0BEE9}" type="datetimeFigureOut">
              <a:rPr lang="ru-RU" smtClean="0"/>
              <a:t>04.04.2021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38BD36-6C60-464D-BA2E-2D799C7E30DF}"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9BADD90-8CC8-4395-94A7-4313A6C0BEE9}" type="datetimeFigureOut">
              <a:rPr lang="ru-RU" smtClean="0"/>
              <a:t>04.04.2021</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238BD36-6C60-464D-BA2E-2D799C7E30D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ᐈ Красивые нежные фоны фон, фото нежные фоны | скачать на Depositphotos®"/>
          <p:cNvPicPr>
            <a:picLocks noChangeAspect="1" noChangeArrowheads="1"/>
          </p:cNvPicPr>
          <p:nvPr/>
        </p:nvPicPr>
        <p:blipFill>
          <a:blip r:embed="rId2" cstate="print"/>
          <a:srcRect/>
          <a:stretch>
            <a:fillRect/>
          </a:stretch>
        </p:blipFill>
        <p:spPr bwMode="auto">
          <a:xfrm rot="16200000" flipV="1">
            <a:off x="-1143708" y="1143707"/>
            <a:ext cx="9144002" cy="6856588"/>
          </a:xfrm>
          <a:prstGeom prst="rect">
            <a:avLst/>
          </a:prstGeom>
          <a:noFill/>
        </p:spPr>
      </p:pic>
      <p:sp>
        <p:nvSpPr>
          <p:cNvPr id="6" name="Скругленный прямоугольник 5"/>
          <p:cNvSpPr/>
          <p:nvPr/>
        </p:nvSpPr>
        <p:spPr>
          <a:xfrm>
            <a:off x="332656" y="323528"/>
            <a:ext cx="6192688" cy="8496944"/>
          </a:xfrm>
          <a:prstGeom prst="roundRect">
            <a:avLst/>
          </a:prstGeom>
          <a:solidFill>
            <a:schemeClr val="bg1">
              <a:alpha val="79000"/>
            </a:schemeClr>
          </a:solidFill>
          <a:ln w="57150">
            <a:solidFill>
              <a:srgbClr val="CC00FF"/>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pic>
        <p:nvPicPr>
          <p:cNvPr id="7" name="Picture 2" descr="Наклейка ок PNG - AVATAN PLUS"/>
          <p:cNvPicPr>
            <a:picLocks noChangeAspect="1" noChangeArrowheads="1"/>
          </p:cNvPicPr>
          <p:nvPr/>
        </p:nvPicPr>
        <p:blipFill>
          <a:blip r:embed="rId3" cstate="print"/>
          <a:srcRect/>
          <a:stretch>
            <a:fillRect/>
          </a:stretch>
        </p:blipFill>
        <p:spPr bwMode="auto">
          <a:xfrm>
            <a:off x="260648" y="8460432"/>
            <a:ext cx="432048" cy="432048"/>
          </a:xfrm>
          <a:prstGeom prst="rect">
            <a:avLst/>
          </a:prstGeom>
          <a:noFill/>
        </p:spPr>
      </p:pic>
      <p:pic>
        <p:nvPicPr>
          <p:cNvPr id="8" name="Picture 20" descr="Картинки по запросу &quot;дети логотип пнг&quo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65912" y="0"/>
            <a:ext cx="792088" cy="527168"/>
          </a:xfrm>
          <a:prstGeom prst="rect">
            <a:avLst/>
          </a:prstGeom>
          <a:noFill/>
        </p:spPr>
      </p:pic>
      <p:sp>
        <p:nvSpPr>
          <p:cNvPr id="9" name="Прямоугольник 8"/>
          <p:cNvSpPr/>
          <p:nvPr/>
        </p:nvSpPr>
        <p:spPr>
          <a:xfrm>
            <a:off x="1988840" y="323528"/>
            <a:ext cx="2666436" cy="369332"/>
          </a:xfrm>
          <a:prstGeom prst="rect">
            <a:avLst/>
          </a:prstGeom>
        </p:spPr>
        <p:txBody>
          <a:bodyPr wrap="none">
            <a:spAutoFit/>
          </a:bodyPr>
          <a:lstStyle/>
          <a:p>
            <a:r>
              <a:rPr lang="uk-UA" dirty="0"/>
              <a:t>Консультація для батьків </a:t>
            </a:r>
            <a:endParaRPr lang="ru-RU" dirty="0"/>
          </a:p>
        </p:txBody>
      </p:sp>
      <p:sp>
        <p:nvSpPr>
          <p:cNvPr id="11" name="Прямоугольник 10"/>
          <p:cNvSpPr/>
          <p:nvPr/>
        </p:nvSpPr>
        <p:spPr>
          <a:xfrm>
            <a:off x="836712" y="1619672"/>
            <a:ext cx="5184576" cy="2232248"/>
          </a:xfrm>
          <a:prstGeom prst="rect">
            <a:avLst/>
          </a:prstGeom>
        </p:spPr>
        <p:txBody>
          <a:bodyPr>
            <a:prstTxWarp prst="textInflate">
              <a:avLst/>
            </a:prstTxWarp>
            <a:spAutoFit/>
          </a:bodyPr>
          <a:lstStyle/>
          <a:p>
            <a:pPr lvl="0" algn="ctr" fontAlgn="base">
              <a:spcBef>
                <a:spcPct val="0"/>
              </a:spcBef>
              <a:spcAft>
                <a:spcPct val="0"/>
              </a:spcAft>
            </a:pPr>
            <a:r>
              <a:rPr kumimoji="0" lang="uk-UA" b="1" i="0" u="none" strike="noStrike" cap="none" normalizeH="0" baseline="0" dirty="0" smtClean="0">
                <a:ln>
                  <a:solidFill>
                    <a:srgbClr val="9900CC"/>
                  </a:solidFill>
                </a:ln>
                <a:solidFill>
                  <a:srgbClr val="CC00FF"/>
                </a:solidFill>
                <a:effectLst/>
                <a:latin typeface="Times New Roman" pitchFamily="18" charset="0"/>
                <a:ea typeface="Calibri" pitchFamily="34" charset="0"/>
                <a:cs typeface="Times New Roman" pitchFamily="18" charset="0"/>
              </a:rPr>
              <a:t>Загартування та гігієнічне виховання </a:t>
            </a:r>
          </a:p>
          <a:p>
            <a:pPr lvl="0" algn="ctr" fontAlgn="base">
              <a:spcBef>
                <a:spcPct val="0"/>
              </a:spcBef>
              <a:spcAft>
                <a:spcPct val="0"/>
              </a:spcAft>
            </a:pPr>
            <a:r>
              <a:rPr kumimoji="0" lang="uk-UA" b="1" i="0" u="none" strike="noStrike" cap="none" normalizeH="0" baseline="0" dirty="0" smtClean="0">
                <a:ln>
                  <a:solidFill>
                    <a:srgbClr val="9900CC"/>
                  </a:solidFill>
                </a:ln>
                <a:solidFill>
                  <a:srgbClr val="CC00FF"/>
                </a:solidFill>
                <a:effectLst/>
                <a:latin typeface="Times New Roman" pitchFamily="18" charset="0"/>
                <a:ea typeface="Calibri" pitchFamily="34" charset="0"/>
                <a:cs typeface="Times New Roman" pitchFamily="18" charset="0"/>
              </a:rPr>
              <a:t>дітей в</a:t>
            </a:r>
            <a:r>
              <a:rPr kumimoji="0" lang="uk-UA" b="1" i="0" u="none" strike="noStrike" cap="none" normalizeH="0" dirty="0" smtClean="0">
                <a:ln>
                  <a:solidFill>
                    <a:srgbClr val="9900CC"/>
                  </a:solidFill>
                </a:ln>
                <a:solidFill>
                  <a:srgbClr val="CC00FF"/>
                </a:solidFill>
                <a:effectLst/>
                <a:latin typeface="Times New Roman" pitchFamily="18" charset="0"/>
                <a:ea typeface="Calibri" pitchFamily="34" charset="0"/>
                <a:cs typeface="Times New Roman" pitchFamily="18" charset="0"/>
              </a:rPr>
              <a:t> </a:t>
            </a:r>
            <a:r>
              <a:rPr kumimoji="0" lang="uk-UA" b="1" i="0" u="none" strike="noStrike" cap="none" normalizeH="0" baseline="0" dirty="0" smtClean="0">
                <a:ln>
                  <a:solidFill>
                    <a:srgbClr val="9900CC"/>
                  </a:solidFill>
                </a:ln>
                <a:solidFill>
                  <a:srgbClr val="CC00FF"/>
                </a:solidFill>
                <a:effectLst/>
                <a:latin typeface="Times New Roman" pitchFamily="18" charset="0"/>
                <a:ea typeface="Calibri" pitchFamily="34" charset="0"/>
                <a:cs typeface="Times New Roman" pitchFamily="18" charset="0"/>
              </a:rPr>
              <a:t>сім'ї</a:t>
            </a:r>
            <a:endParaRPr kumimoji="0" lang="uk-UA" sz="2400" b="1" i="0" u="none" strike="noStrike" cap="none" normalizeH="0" baseline="0" dirty="0" smtClean="0">
              <a:ln>
                <a:solidFill>
                  <a:srgbClr val="9900CC"/>
                </a:solidFill>
              </a:ln>
              <a:solidFill>
                <a:srgbClr val="CC00FF"/>
              </a:solidFill>
              <a:effectLst/>
              <a:latin typeface="Arial" pitchFamily="34" charset="0"/>
              <a:cs typeface="Arial" pitchFamily="34" charset="0"/>
            </a:endParaRPr>
          </a:p>
        </p:txBody>
      </p:sp>
      <p:pic>
        <p:nvPicPr>
          <p:cNvPr id="11292" name="Picture 28" descr="C:\Users\Лена\Downloads\pngwing.com (93).png"/>
          <p:cNvPicPr>
            <a:picLocks noChangeAspect="1" noChangeArrowheads="1"/>
          </p:cNvPicPr>
          <p:nvPr/>
        </p:nvPicPr>
        <p:blipFill>
          <a:blip r:embed="rId5" cstate="print"/>
          <a:srcRect/>
          <a:stretch>
            <a:fillRect/>
          </a:stretch>
        </p:blipFill>
        <p:spPr bwMode="auto">
          <a:xfrm>
            <a:off x="0" y="4225908"/>
            <a:ext cx="6858000" cy="414093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ᐈ Красивые нежные фоны фон, фото нежные фоны | скачать на Depositphotos®"/>
          <p:cNvPicPr>
            <a:picLocks noChangeAspect="1" noChangeArrowheads="1"/>
          </p:cNvPicPr>
          <p:nvPr/>
        </p:nvPicPr>
        <p:blipFill>
          <a:blip r:embed="rId2" cstate="print"/>
          <a:srcRect/>
          <a:stretch>
            <a:fillRect/>
          </a:stretch>
        </p:blipFill>
        <p:spPr bwMode="auto">
          <a:xfrm rot="16200000" flipV="1">
            <a:off x="-1143708" y="1143707"/>
            <a:ext cx="9144002" cy="6856588"/>
          </a:xfrm>
          <a:prstGeom prst="rect">
            <a:avLst/>
          </a:prstGeom>
          <a:noFill/>
        </p:spPr>
      </p:pic>
      <p:sp>
        <p:nvSpPr>
          <p:cNvPr id="5" name="Скругленный прямоугольник 4"/>
          <p:cNvSpPr/>
          <p:nvPr/>
        </p:nvSpPr>
        <p:spPr>
          <a:xfrm>
            <a:off x="332656" y="323528"/>
            <a:ext cx="6192688" cy="8496944"/>
          </a:xfrm>
          <a:prstGeom prst="roundRect">
            <a:avLst/>
          </a:prstGeom>
          <a:solidFill>
            <a:schemeClr val="bg1">
              <a:alpha val="79000"/>
            </a:schemeClr>
          </a:solidFill>
          <a:ln w="57150">
            <a:solidFill>
              <a:srgbClr val="CC00FF"/>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pic>
        <p:nvPicPr>
          <p:cNvPr id="6" name="Picture 2" descr="Наклейка ок PNG - AVATAN PLUS"/>
          <p:cNvPicPr>
            <a:picLocks noChangeAspect="1" noChangeArrowheads="1"/>
          </p:cNvPicPr>
          <p:nvPr/>
        </p:nvPicPr>
        <p:blipFill>
          <a:blip r:embed="rId3" cstate="print"/>
          <a:srcRect/>
          <a:stretch>
            <a:fillRect/>
          </a:stretch>
        </p:blipFill>
        <p:spPr bwMode="auto">
          <a:xfrm>
            <a:off x="260648" y="8460432"/>
            <a:ext cx="432048" cy="432048"/>
          </a:xfrm>
          <a:prstGeom prst="rect">
            <a:avLst/>
          </a:prstGeom>
          <a:noFill/>
        </p:spPr>
      </p:pic>
      <p:pic>
        <p:nvPicPr>
          <p:cNvPr id="7" name="Picture 20" descr="Картинки по запросу &quot;дети логотип пнг&quo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65912" y="0"/>
            <a:ext cx="792088" cy="527168"/>
          </a:xfrm>
          <a:prstGeom prst="rect">
            <a:avLst/>
          </a:prstGeom>
          <a:noFill/>
        </p:spPr>
      </p:pic>
      <p:pic>
        <p:nvPicPr>
          <p:cNvPr id="19460" name="Picture 4" descr="C:\Users\Лена\Downloads\—Pngtree—baby vector_1932374.png"/>
          <p:cNvPicPr>
            <a:picLocks noChangeAspect="1" noChangeArrowheads="1"/>
          </p:cNvPicPr>
          <p:nvPr/>
        </p:nvPicPr>
        <p:blipFill>
          <a:blip r:embed="rId5" cstate="print"/>
          <a:srcRect/>
          <a:stretch>
            <a:fillRect/>
          </a:stretch>
        </p:blipFill>
        <p:spPr bwMode="auto">
          <a:xfrm>
            <a:off x="3996952" y="6588224"/>
            <a:ext cx="2861048" cy="2861048"/>
          </a:xfrm>
          <a:prstGeom prst="rect">
            <a:avLst/>
          </a:prstGeom>
          <a:noFill/>
        </p:spPr>
      </p:pic>
      <p:sp>
        <p:nvSpPr>
          <p:cNvPr id="12" name="Прямоугольник 11"/>
          <p:cNvSpPr/>
          <p:nvPr/>
        </p:nvSpPr>
        <p:spPr>
          <a:xfrm>
            <a:off x="332656" y="395536"/>
            <a:ext cx="6192688" cy="8463855"/>
          </a:xfrm>
          <a:prstGeom prst="rect">
            <a:avLst/>
          </a:prstGeom>
        </p:spPr>
        <p:txBody>
          <a:bodyPr wrap="square">
            <a:spAutoFit/>
          </a:bodyPr>
          <a:lstStyle/>
          <a:p>
            <a:pPr lvl="0" algn="ctr" fontAlgn="base">
              <a:spcBef>
                <a:spcPct val="0"/>
              </a:spcBef>
              <a:spcAft>
                <a:spcPct val="0"/>
              </a:spcAft>
            </a:pPr>
            <a:r>
              <a:rPr kumimoji="0" lang="uk-UA" sz="1600" b="1" i="0" u="none" strike="noStrike" cap="none" normalizeH="0" baseline="0" dirty="0" smtClean="0">
                <a:ln>
                  <a:noFill/>
                </a:ln>
                <a:solidFill>
                  <a:srgbClr val="001533"/>
                </a:solidFill>
                <a:effectLst/>
                <a:ea typeface="Times New Roman" pitchFamily="18" charset="0"/>
                <a:cs typeface="Times New Roman" pitchFamily="18" charset="0"/>
              </a:rPr>
              <a:t>Навіщо загартовувати дітей?</a:t>
            </a:r>
            <a:endParaRPr kumimoji="0" lang="ru-RU" sz="1600" b="0" i="0" u="none" strike="noStrike" cap="none" normalizeH="0" baseline="0" dirty="0" smtClean="0">
              <a:ln>
                <a:noFill/>
              </a:ln>
              <a:solidFill>
                <a:schemeClr val="tx1"/>
              </a:solidFill>
              <a:effectLst/>
              <a:cs typeface="Arial" pitchFamily="34" charset="0"/>
            </a:endParaRPr>
          </a:p>
          <a:p>
            <a:pPr lvl="0" indent="220663" eaLnBrk="0" fontAlgn="base" hangingPunct="0">
              <a:spcBef>
                <a:spcPct val="0"/>
              </a:spcBef>
              <a:spcAft>
                <a:spcPct val="0"/>
              </a:spcAft>
            </a:pPr>
            <a:r>
              <a:rPr kumimoji="0" lang="uk-UA" sz="1600" b="0" i="0" u="none" strike="noStrike" cap="none" normalizeH="0" baseline="0" dirty="0" smtClean="0">
                <a:ln>
                  <a:noFill/>
                </a:ln>
                <a:solidFill>
                  <a:srgbClr val="001533"/>
                </a:solidFill>
                <a:effectLst/>
                <a:ea typeface="Times New Roman" pitchFamily="18" charset="0"/>
                <a:cs typeface="Times New Roman" pitchFamily="18" charset="0"/>
              </a:rPr>
              <a:t>Як правило, банальних відповідей-кліше на це питання у дбайливих батьків набагато більше, ніж реальних та правильних знань про те, як саме слід загартовувати дітей. Немає нічого дивного в тому, що всі розуміють - загартований малюк рідше хворіє сезонними ГРВІ, набагато легше переносить ті чи інші важкі захворювання або операції. Та й в цілому - у повсякденному житті дитина з міцним імунітетом, сформованим в процесі загартовування, зазвичай більш активна, енергійна та спортивна, швидше розвивається, не має проблем з системою травлення та станом шкіри, менше схильна до алергічних реакцій.</a:t>
            </a:r>
            <a:br>
              <a:rPr kumimoji="0" lang="uk-UA" sz="1600" b="0" i="0" u="none" strike="noStrike" cap="none" normalizeH="0" baseline="0" dirty="0" smtClean="0">
                <a:ln>
                  <a:noFill/>
                </a:ln>
                <a:solidFill>
                  <a:srgbClr val="001533"/>
                </a:solidFill>
                <a:effectLst/>
                <a:ea typeface="Times New Roman" pitchFamily="18" charset="0"/>
                <a:cs typeface="Times New Roman" pitchFamily="18" charset="0"/>
              </a:rPr>
            </a:br>
            <a:r>
              <a:rPr kumimoji="0" lang="uk-UA" sz="1600" b="0" i="0" u="none" strike="noStrike" cap="none" normalizeH="0" baseline="0" dirty="0" smtClean="0">
                <a:ln>
                  <a:noFill/>
                </a:ln>
                <a:solidFill>
                  <a:srgbClr val="001533"/>
                </a:solidFill>
                <a:effectLst/>
                <a:ea typeface="Times New Roman" pitchFamily="18" charset="0"/>
                <a:cs typeface="Times New Roman" pitchFamily="18" charset="0"/>
              </a:rPr>
              <a:t>І тим не менше, спокушатися теж не варто - загартовування аж ніяк не гарантує, що дитина не буде хворіти зовсім. На жаль, але яким би міцним та «непробивним» не був людський імунітет, це ніколи не є абсолютною гарантією від зараження тією чи іншою інфекцією або від інших захворювань. Іншими словами: «підхопити», наприклад, ГРВІ, може кожен, але загартований організм перенесе хворобу легше і видужає швидше.</a:t>
            </a:r>
            <a:endParaRPr kumimoji="0" lang="ru-RU" sz="1600" b="0" i="0" u="none" strike="noStrike" cap="none" normalizeH="0" baseline="0" dirty="0" smtClean="0">
              <a:ln>
                <a:noFill/>
              </a:ln>
              <a:solidFill>
                <a:schemeClr val="tx1"/>
              </a:solidFill>
              <a:effectLst/>
              <a:cs typeface="Arial" pitchFamily="34" charset="0"/>
            </a:endParaRPr>
          </a:p>
          <a:p>
            <a:pPr lvl="0" indent="220663" eaLnBrk="0" fontAlgn="base" hangingPunct="0">
              <a:spcBef>
                <a:spcPct val="0"/>
              </a:spcBef>
              <a:spcAft>
                <a:spcPct val="0"/>
              </a:spcAft>
            </a:pPr>
            <a:r>
              <a:rPr kumimoji="0" lang="uk-UA" sz="1600" b="0" i="0" u="none" strike="noStrike" cap="none" normalizeH="0" baseline="0" dirty="0" smtClean="0">
                <a:ln>
                  <a:noFill/>
                </a:ln>
                <a:solidFill>
                  <a:srgbClr val="001533"/>
                </a:solidFill>
                <a:effectLst/>
                <a:ea typeface="Times New Roman" pitchFamily="18" charset="0"/>
                <a:cs typeface="Times New Roman" pitchFamily="18" charset="0"/>
              </a:rPr>
              <a:t>Про загартовування дітей зазвичай замислюються ті батьки, чиї діти підпадають під визначення «дитина часто хворіє». І вони абсолютно праві, вважаючи, що загартовування дитини з ослабленим імунітетом зробить її більш міцною та стійкою до хвороб. Однак, батьки найчастіше мають на увазі під «загартовуванням» певний набір маніпуляцій та процедур (про які ми обов'язково розповімо, але трохи згодом!). Між тим насправді найкраще загартовування дитини, це спосіб життя, максимально наближений до природного (який узгоджується з нашою біологічної природою).</a:t>
            </a:r>
            <a:br>
              <a:rPr kumimoji="0" lang="uk-UA" sz="1600" b="0" i="0" u="none" strike="noStrike" cap="none" normalizeH="0" baseline="0" dirty="0" smtClean="0">
                <a:ln>
                  <a:noFill/>
                </a:ln>
                <a:solidFill>
                  <a:srgbClr val="001533"/>
                </a:solidFill>
                <a:effectLst/>
                <a:ea typeface="Times New Roman" pitchFamily="18" charset="0"/>
                <a:cs typeface="Times New Roman" pitchFamily="18" charset="0"/>
              </a:rPr>
            </a:br>
            <a:r>
              <a:rPr kumimoji="0" lang="uk-UA" sz="1600" b="0" i="0" u="none" strike="noStrike" cap="none" normalizeH="0" baseline="0" dirty="0" smtClean="0">
                <a:ln>
                  <a:noFill/>
                </a:ln>
                <a:solidFill>
                  <a:srgbClr val="001533"/>
                </a:solidFill>
                <a:effectLst/>
                <a:ea typeface="Times New Roman" pitchFamily="18" charset="0"/>
                <a:cs typeface="Times New Roman" pitchFamily="18" charset="0"/>
              </a:rPr>
              <a:t>Це означає, що малюк має багато і часто </a:t>
            </a:r>
          </a:p>
          <a:p>
            <a:pPr lvl="0" eaLnBrk="0" fontAlgn="base" hangingPunct="0">
              <a:spcBef>
                <a:spcPct val="0"/>
              </a:spcBef>
              <a:spcAft>
                <a:spcPct val="0"/>
              </a:spcAft>
            </a:pPr>
            <a:r>
              <a:rPr kumimoji="0" lang="uk-UA" sz="1600" b="0" i="0" u="none" strike="noStrike" cap="none" normalizeH="0" baseline="0" dirty="0" smtClean="0">
                <a:ln>
                  <a:noFill/>
                </a:ln>
                <a:solidFill>
                  <a:srgbClr val="001533"/>
                </a:solidFill>
                <a:effectLst/>
                <a:ea typeface="Times New Roman" pitchFamily="18" charset="0"/>
                <a:cs typeface="Times New Roman" pitchFamily="18" charset="0"/>
              </a:rPr>
              <a:t>перебувати на свіжому повітрі, активно рухатися </a:t>
            </a:r>
          </a:p>
          <a:p>
            <a:pPr lvl="0" eaLnBrk="0" fontAlgn="base" hangingPunct="0">
              <a:spcBef>
                <a:spcPct val="0"/>
              </a:spcBef>
              <a:spcAft>
                <a:spcPct val="0"/>
              </a:spcAft>
            </a:pPr>
            <a:r>
              <a:rPr kumimoji="0" lang="uk-UA" sz="1600" b="0" i="0" u="none" strike="noStrike" cap="none" normalizeH="0" baseline="0" dirty="0" smtClean="0">
                <a:ln>
                  <a:noFill/>
                </a:ln>
                <a:solidFill>
                  <a:srgbClr val="001533"/>
                </a:solidFill>
                <a:effectLst/>
                <a:ea typeface="Times New Roman" pitchFamily="18" charset="0"/>
                <a:cs typeface="Times New Roman" pitchFamily="18" charset="0"/>
              </a:rPr>
              <a:t>протягом усього дня, правильно харчуватися </a:t>
            </a:r>
          </a:p>
          <a:p>
            <a:pPr lvl="0" eaLnBrk="0" fontAlgn="base" hangingPunct="0">
              <a:spcBef>
                <a:spcPct val="0"/>
              </a:spcBef>
              <a:spcAft>
                <a:spcPct val="0"/>
              </a:spcAft>
            </a:pPr>
            <a:r>
              <a:rPr kumimoji="0" lang="uk-UA" sz="1600" b="0" i="0" u="none" strike="noStrike" cap="none" normalizeH="0" baseline="0" dirty="0" smtClean="0">
                <a:ln>
                  <a:noFill/>
                </a:ln>
                <a:solidFill>
                  <a:srgbClr val="001533"/>
                </a:solidFill>
                <a:effectLst/>
                <a:ea typeface="Times New Roman" pitchFamily="18" charset="0"/>
                <a:cs typeface="Times New Roman" pitchFamily="18" charset="0"/>
              </a:rPr>
              <a:t>та жити в приміщенні з адекватним кліматом – </a:t>
            </a:r>
          </a:p>
          <a:p>
            <a:pPr lvl="0" eaLnBrk="0" fontAlgn="base" hangingPunct="0">
              <a:spcBef>
                <a:spcPct val="0"/>
              </a:spcBef>
              <a:spcAft>
                <a:spcPct val="0"/>
              </a:spcAft>
            </a:pPr>
            <a:r>
              <a:rPr kumimoji="0" lang="uk-UA" sz="1600" b="0" i="0" u="none" strike="noStrike" cap="none" normalizeH="0" baseline="0" dirty="0" smtClean="0">
                <a:ln>
                  <a:noFill/>
                </a:ln>
                <a:solidFill>
                  <a:srgbClr val="001533"/>
                </a:solidFill>
                <a:effectLst/>
                <a:ea typeface="Times New Roman" pitchFamily="18" charset="0"/>
                <a:cs typeface="Times New Roman" pitchFamily="18" charset="0"/>
              </a:rPr>
              <a:t>    з   помірною температурою та достатньою </a:t>
            </a:r>
          </a:p>
          <a:p>
            <a:pPr lvl="0" eaLnBrk="0" fontAlgn="base" hangingPunct="0">
              <a:spcBef>
                <a:spcPct val="0"/>
              </a:spcBef>
              <a:spcAft>
                <a:spcPct val="0"/>
              </a:spcAft>
            </a:pPr>
            <a:r>
              <a:rPr lang="uk-UA" sz="1600" dirty="0">
                <a:solidFill>
                  <a:srgbClr val="001533"/>
                </a:solidFill>
                <a:ea typeface="Times New Roman" pitchFamily="18" charset="0"/>
                <a:cs typeface="Times New Roman" pitchFamily="18" charset="0"/>
              </a:rPr>
              <a:t> </a:t>
            </a:r>
            <a:r>
              <a:rPr lang="uk-UA" sz="1600" dirty="0" smtClean="0">
                <a:solidFill>
                  <a:srgbClr val="001533"/>
                </a:solidFill>
                <a:ea typeface="Times New Roman" pitchFamily="18" charset="0"/>
                <a:cs typeface="Times New Roman" pitchFamily="18" charset="0"/>
              </a:rPr>
              <a:t>         </a:t>
            </a:r>
            <a:r>
              <a:rPr kumimoji="0" lang="uk-UA" sz="1600" b="0" i="0" u="none" strike="noStrike" cap="none" normalizeH="0" baseline="0" dirty="0" smtClean="0">
                <a:ln>
                  <a:noFill/>
                </a:ln>
                <a:solidFill>
                  <a:srgbClr val="001533"/>
                </a:solidFill>
                <a:effectLst/>
                <a:ea typeface="Times New Roman" pitchFamily="18" charset="0"/>
                <a:cs typeface="Times New Roman" pitchFamily="18" charset="0"/>
              </a:rPr>
              <a:t>вологістю.</a:t>
            </a:r>
            <a:endParaRPr kumimoji="0" lang="uk-UA" sz="1600" b="0" i="0" u="none" strike="noStrike" cap="none" normalizeH="0" baseline="0" dirty="0" smtClean="0">
              <a:ln>
                <a:noFill/>
              </a:ln>
              <a:solidFill>
                <a:schemeClr val="tx1"/>
              </a:solidFill>
              <a:effectLst/>
              <a:cs typeface="Arial" pitchFamily="34" charset="0"/>
            </a:endParaRPr>
          </a:p>
        </p:txBody>
      </p:sp>
      <p:sp>
        <p:nvSpPr>
          <p:cNvPr id="13" name="TextBox 12"/>
          <p:cNvSpPr txBox="1"/>
          <p:nvPr/>
        </p:nvSpPr>
        <p:spPr>
          <a:xfrm>
            <a:off x="6381328" y="8748464"/>
            <a:ext cx="476672" cy="307777"/>
          </a:xfrm>
          <a:prstGeom prst="rect">
            <a:avLst/>
          </a:prstGeom>
          <a:noFill/>
        </p:spPr>
        <p:txBody>
          <a:bodyPr wrap="square" rtlCol="0">
            <a:spAutoFit/>
          </a:bodyPr>
          <a:lstStyle/>
          <a:p>
            <a:pPr algn="ctr"/>
            <a:r>
              <a:rPr lang="ru-RU" sz="1400" dirty="0" smtClean="0"/>
              <a:t>1</a:t>
            </a:r>
            <a:endParaRPr lang="ru-RU"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ᐈ Красивые нежные фоны фон, фото нежные фоны | скачать на Depositphotos®"/>
          <p:cNvPicPr>
            <a:picLocks noChangeAspect="1" noChangeArrowheads="1"/>
          </p:cNvPicPr>
          <p:nvPr/>
        </p:nvPicPr>
        <p:blipFill>
          <a:blip r:embed="rId2" cstate="print"/>
          <a:srcRect/>
          <a:stretch>
            <a:fillRect/>
          </a:stretch>
        </p:blipFill>
        <p:spPr bwMode="auto">
          <a:xfrm rot="16200000" flipV="1">
            <a:off x="-1143708" y="1143707"/>
            <a:ext cx="9144002" cy="6856588"/>
          </a:xfrm>
          <a:prstGeom prst="rect">
            <a:avLst/>
          </a:prstGeom>
          <a:noFill/>
        </p:spPr>
      </p:pic>
      <p:sp>
        <p:nvSpPr>
          <p:cNvPr id="5" name="Скругленный прямоугольник 4"/>
          <p:cNvSpPr/>
          <p:nvPr/>
        </p:nvSpPr>
        <p:spPr>
          <a:xfrm>
            <a:off x="332656" y="323528"/>
            <a:ext cx="6192688" cy="8496944"/>
          </a:xfrm>
          <a:prstGeom prst="roundRect">
            <a:avLst/>
          </a:prstGeom>
          <a:solidFill>
            <a:schemeClr val="bg1">
              <a:alpha val="79000"/>
            </a:schemeClr>
          </a:solidFill>
          <a:ln w="57150">
            <a:solidFill>
              <a:srgbClr val="CC00FF"/>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pic>
        <p:nvPicPr>
          <p:cNvPr id="6" name="Picture 2" descr="Наклейка ок PNG - AVATAN PLUS"/>
          <p:cNvPicPr>
            <a:picLocks noChangeAspect="1" noChangeArrowheads="1"/>
          </p:cNvPicPr>
          <p:nvPr/>
        </p:nvPicPr>
        <p:blipFill>
          <a:blip r:embed="rId3" cstate="print"/>
          <a:srcRect/>
          <a:stretch>
            <a:fillRect/>
          </a:stretch>
        </p:blipFill>
        <p:spPr bwMode="auto">
          <a:xfrm>
            <a:off x="260648" y="8460432"/>
            <a:ext cx="432048" cy="432048"/>
          </a:xfrm>
          <a:prstGeom prst="rect">
            <a:avLst/>
          </a:prstGeom>
          <a:noFill/>
        </p:spPr>
      </p:pic>
      <p:pic>
        <p:nvPicPr>
          <p:cNvPr id="7" name="Picture 20" descr="Картинки по запросу &quot;дети логотип пнг&quo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65912" y="0"/>
            <a:ext cx="792088" cy="527168"/>
          </a:xfrm>
          <a:prstGeom prst="rect">
            <a:avLst/>
          </a:prstGeom>
          <a:noFill/>
        </p:spPr>
      </p:pic>
      <p:sp>
        <p:nvSpPr>
          <p:cNvPr id="8" name="Rectangle 1"/>
          <p:cNvSpPr>
            <a:spLocks noChangeArrowheads="1"/>
          </p:cNvSpPr>
          <p:nvPr/>
        </p:nvSpPr>
        <p:spPr bwMode="auto">
          <a:xfrm>
            <a:off x="332656" y="467544"/>
            <a:ext cx="6192688"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0663" algn="l"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001533"/>
                </a:solidFill>
                <a:effectLst/>
                <a:ea typeface="Times New Roman" pitchFamily="18" charset="0"/>
                <a:cs typeface="Times New Roman" pitchFamily="18" charset="0"/>
              </a:rPr>
              <a:t>      Не секрет, що на наше здоров'я та самопочуття дуже </a:t>
            </a:r>
          </a:p>
          <a:p>
            <a:pPr marL="0" marR="0" lvl="0" indent="220663" algn="l"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001533"/>
                </a:solidFill>
                <a:effectLst/>
                <a:ea typeface="Times New Roman" pitchFamily="18" charset="0"/>
                <a:cs typeface="Times New Roman" pitchFamily="18" charset="0"/>
              </a:rPr>
              <a:t>впливає ряд зовнішніх факторів:</a:t>
            </a:r>
            <a:endParaRPr kumimoji="0" lang="ru-RU" sz="1600" b="0" i="0" u="none" strike="noStrike" cap="none" normalizeH="0" baseline="0" dirty="0" smtClean="0">
              <a:ln>
                <a:noFill/>
              </a:ln>
              <a:solidFill>
                <a:schemeClr val="tx1"/>
              </a:solidFill>
              <a:effectLst/>
              <a:cs typeface="Arial" pitchFamily="34" charset="0"/>
            </a:endParaRPr>
          </a:p>
          <a:p>
            <a:pPr marL="0" marR="0" lvl="0" indent="220663"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uk-UA" sz="1600" b="0" i="0" u="none" strike="noStrike" cap="none" normalizeH="0" baseline="0" dirty="0" smtClean="0">
                <a:ln>
                  <a:noFill/>
                </a:ln>
                <a:solidFill>
                  <a:srgbClr val="001533"/>
                </a:solidFill>
                <a:effectLst/>
                <a:ea typeface="Times New Roman" pitchFamily="18" charset="0"/>
                <a:cs typeface="Times New Roman" pitchFamily="18" charset="0"/>
              </a:rPr>
              <a:t>природні та кліматичні: сонце, повітря, вода (і треба сказати, що ці чинники найчастіше сприяють зміцненню здоров'я, особливо у дітей);</a:t>
            </a:r>
            <a:endParaRPr kumimoji="0" lang="ru-RU" sz="1600" b="0" i="0" u="none" strike="noStrike" cap="none" normalizeH="0" baseline="0" dirty="0" smtClean="0">
              <a:ln>
                <a:noFill/>
              </a:ln>
              <a:solidFill>
                <a:schemeClr val="tx1"/>
              </a:solidFill>
              <a:effectLst/>
              <a:cs typeface="Arial" pitchFamily="34" charset="0"/>
            </a:endParaRPr>
          </a:p>
          <a:p>
            <a:pPr marL="0" marR="0" lvl="0" indent="220663"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uk-UA" sz="1600" b="0" i="0" u="none" strike="noStrike" cap="none" normalizeH="0" baseline="0" dirty="0" smtClean="0">
                <a:ln>
                  <a:noFill/>
                </a:ln>
                <a:solidFill>
                  <a:srgbClr val="001533"/>
                </a:solidFill>
                <a:effectLst/>
                <a:ea typeface="Times New Roman" pitchFamily="18" charset="0"/>
                <a:cs typeface="Times New Roman" pitchFamily="18" charset="0"/>
              </a:rPr>
              <a:t>побутові (умови, в яких ми живемо, побутова хімія, яку ми щодня використовуємо і т.д.);</a:t>
            </a:r>
            <a:endParaRPr kumimoji="0" lang="ru-RU" sz="1600" b="0" i="0" u="none" strike="noStrike" cap="none" normalizeH="0" baseline="0" dirty="0" smtClean="0">
              <a:ln>
                <a:noFill/>
              </a:ln>
              <a:solidFill>
                <a:schemeClr val="tx1"/>
              </a:solidFill>
              <a:effectLst/>
              <a:cs typeface="Arial" pitchFamily="34" charset="0"/>
            </a:endParaRPr>
          </a:p>
          <a:p>
            <a:pPr marL="0" marR="0" lvl="0" indent="220663"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uk-UA" sz="1600" b="0" i="0" u="none" strike="noStrike" cap="none" normalizeH="0" baseline="0" dirty="0" smtClean="0">
                <a:ln>
                  <a:noFill/>
                </a:ln>
                <a:solidFill>
                  <a:srgbClr val="001533"/>
                </a:solidFill>
                <a:effectLst/>
                <a:ea typeface="Times New Roman" pitchFamily="18" charset="0"/>
                <a:cs typeface="Times New Roman" pitchFamily="18" charset="0"/>
              </a:rPr>
              <a:t>наш стиль життя (наше харчування і наш сон, навчання або робота, наше дозвілля і т.д.).</a:t>
            </a:r>
          </a:p>
          <a:p>
            <a:pPr indent="220663" eaLnBrk="0" fontAlgn="base" hangingPunct="0">
              <a:spcBef>
                <a:spcPct val="0"/>
              </a:spcBef>
              <a:spcAft>
                <a:spcPct val="0"/>
              </a:spcAft>
            </a:pPr>
            <a:r>
              <a:rPr lang="uk-UA" sz="1600" dirty="0" smtClean="0"/>
              <a:t>Люди </a:t>
            </a:r>
            <a:r>
              <a:rPr lang="uk-UA" sz="1600" dirty="0"/>
              <a:t>створені для руху і для життя на природі. Нас оздоровлюють та тонізують довгі прогулянки свіжим повітрям, відпустка в селі або на морі, здорове харчування зі свіжих продуктів та простих страв і т.п. На противагу цьому - наш імунітет руйнується під впливом багатогодинного «просиджування» біля телевізора або монітора, від життя «під замком», від переїдання та «важкої» їжі, від явної нестачі сонячного світла та свіжого повітря. А дитячий організм за подібного способу життя страждає подвійно ...</a:t>
            </a:r>
            <a:br>
              <a:rPr lang="uk-UA" sz="1600" dirty="0"/>
            </a:br>
            <a:r>
              <a:rPr lang="uk-UA" sz="1600" dirty="0"/>
              <a:t>Ось і виходить, що загартовування в першу чергу полягає не в моржуванні, тижневому голодуванні, бігу босоніж першим снігом та інших «крутих» оздоровчих процедурах, які хоч і благі по суті, але здоров'ю непідготовленої дитини навряд чи сприяють.</a:t>
            </a:r>
            <a:endParaRPr lang="ru-RU" sz="1600" dirty="0"/>
          </a:p>
          <a:p>
            <a:pPr indent="220663" eaLnBrk="0" fontAlgn="base" hangingPunct="0">
              <a:spcBef>
                <a:spcPct val="0"/>
              </a:spcBef>
              <a:spcAft>
                <a:spcPct val="0"/>
              </a:spcAft>
            </a:pPr>
            <a:r>
              <a:rPr lang="uk-UA" sz="1600" dirty="0"/>
              <a:t>Загартовування - це в першу чергу корекція способу життя вашої родини, її орієнтація на більш природний спосіб життя, за якого і дорослі й діти проводять багато часу рухаючись на свіжому повітрі, правильно харчуються, створюють комфортні для свого здоров'я умови в будинку та раціонально розподіляють навантаження у вигляді навчання та роботи в уникненні постійних стресів.</a:t>
            </a:r>
            <a:endParaRPr lang="ru-RU" sz="1600" dirty="0"/>
          </a:p>
          <a:p>
            <a:pPr marL="0" marR="0" lvl="0" indent="220663" algn="l" defTabSz="914400" rtl="0" eaLnBrk="0" fontAlgn="base" latinLnBrk="0" hangingPunct="0">
              <a:lnSpc>
                <a:spcPct val="100000"/>
              </a:lnSpc>
              <a:spcBef>
                <a:spcPct val="0"/>
              </a:spcBef>
              <a:spcAft>
                <a:spcPct val="0"/>
              </a:spcAft>
              <a:buClrTx/>
              <a:buSzTx/>
              <a:tabLst/>
            </a:pPr>
            <a:endParaRPr kumimoji="0" lang="uk-UA" sz="1600" b="0" i="0" u="none" strike="noStrike" cap="none" normalizeH="0" baseline="0" dirty="0" smtClean="0">
              <a:ln>
                <a:noFill/>
              </a:ln>
              <a:solidFill>
                <a:schemeClr val="tx1"/>
              </a:solidFill>
              <a:effectLst/>
              <a:cs typeface="Arial" pitchFamily="34" charset="0"/>
            </a:endParaRPr>
          </a:p>
        </p:txBody>
      </p:sp>
      <p:pic>
        <p:nvPicPr>
          <p:cNvPr id="17410" name="Picture 2" descr="Магазин 65FIT"/>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00808" y="7092280"/>
            <a:ext cx="3090920" cy="2051720"/>
          </a:xfrm>
          <a:prstGeom prst="rect">
            <a:avLst/>
          </a:prstGeom>
          <a:noFill/>
        </p:spPr>
      </p:pic>
      <p:sp>
        <p:nvSpPr>
          <p:cNvPr id="10" name="TextBox 9"/>
          <p:cNvSpPr txBox="1"/>
          <p:nvPr/>
        </p:nvSpPr>
        <p:spPr>
          <a:xfrm>
            <a:off x="6381328" y="8748464"/>
            <a:ext cx="476672" cy="307777"/>
          </a:xfrm>
          <a:prstGeom prst="rect">
            <a:avLst/>
          </a:prstGeom>
          <a:noFill/>
        </p:spPr>
        <p:txBody>
          <a:bodyPr wrap="square" rtlCol="0">
            <a:spAutoFit/>
          </a:bodyPr>
          <a:lstStyle/>
          <a:p>
            <a:pPr algn="ctr"/>
            <a:r>
              <a:rPr lang="ru-RU" sz="1400" dirty="0" smtClean="0"/>
              <a:t>2</a:t>
            </a:r>
            <a:endParaRPr lang="ru-RU"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ᐈ Красивые нежные фоны фон, фото нежные фоны | скачать на Depositphotos®"/>
          <p:cNvPicPr>
            <a:picLocks noChangeAspect="1" noChangeArrowheads="1"/>
          </p:cNvPicPr>
          <p:nvPr/>
        </p:nvPicPr>
        <p:blipFill>
          <a:blip r:embed="rId2" cstate="print"/>
          <a:srcRect/>
          <a:stretch>
            <a:fillRect/>
          </a:stretch>
        </p:blipFill>
        <p:spPr bwMode="auto">
          <a:xfrm rot="16200000" flipV="1">
            <a:off x="-1143708" y="1143707"/>
            <a:ext cx="9144002" cy="6856588"/>
          </a:xfrm>
          <a:prstGeom prst="rect">
            <a:avLst/>
          </a:prstGeom>
          <a:noFill/>
        </p:spPr>
      </p:pic>
      <p:sp>
        <p:nvSpPr>
          <p:cNvPr id="5" name="Скругленный прямоугольник 4"/>
          <p:cNvSpPr/>
          <p:nvPr/>
        </p:nvSpPr>
        <p:spPr>
          <a:xfrm>
            <a:off x="332656" y="323528"/>
            <a:ext cx="6192688" cy="8496944"/>
          </a:xfrm>
          <a:prstGeom prst="roundRect">
            <a:avLst/>
          </a:prstGeom>
          <a:solidFill>
            <a:schemeClr val="bg1">
              <a:alpha val="79000"/>
            </a:schemeClr>
          </a:solidFill>
          <a:ln w="57150">
            <a:solidFill>
              <a:srgbClr val="CC00FF"/>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pic>
        <p:nvPicPr>
          <p:cNvPr id="6" name="Picture 2" descr="Наклейка ок PNG - AVATAN PLUS"/>
          <p:cNvPicPr>
            <a:picLocks noChangeAspect="1" noChangeArrowheads="1"/>
          </p:cNvPicPr>
          <p:nvPr/>
        </p:nvPicPr>
        <p:blipFill>
          <a:blip r:embed="rId3" cstate="print"/>
          <a:srcRect/>
          <a:stretch>
            <a:fillRect/>
          </a:stretch>
        </p:blipFill>
        <p:spPr bwMode="auto">
          <a:xfrm>
            <a:off x="260648" y="8460432"/>
            <a:ext cx="432048" cy="432048"/>
          </a:xfrm>
          <a:prstGeom prst="rect">
            <a:avLst/>
          </a:prstGeom>
          <a:noFill/>
        </p:spPr>
      </p:pic>
      <p:pic>
        <p:nvPicPr>
          <p:cNvPr id="7" name="Picture 20" descr="Картинки по запросу &quot;дети логотип пнг&quo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65912" y="0"/>
            <a:ext cx="792088" cy="527168"/>
          </a:xfrm>
          <a:prstGeom prst="rect">
            <a:avLst/>
          </a:prstGeom>
          <a:noFill/>
        </p:spPr>
      </p:pic>
      <p:pic>
        <p:nvPicPr>
          <p:cNvPr id="16389" name="Picture 5" descr="Ребенок Умывается Картинка"/>
          <p:cNvPicPr>
            <a:picLocks noChangeAspect="1" noChangeArrowheads="1" noCrop="1"/>
          </p:cNvPicPr>
          <p:nvPr/>
        </p:nvPicPr>
        <p:blipFill>
          <a:blip r:embed="rId5" cstate="print"/>
          <a:srcRect/>
          <a:stretch>
            <a:fillRect/>
          </a:stretch>
        </p:blipFill>
        <p:spPr bwMode="auto">
          <a:xfrm>
            <a:off x="4437112" y="6516216"/>
            <a:ext cx="2944302" cy="3384376"/>
          </a:xfrm>
          <a:prstGeom prst="rect">
            <a:avLst/>
          </a:prstGeom>
          <a:noFill/>
        </p:spPr>
      </p:pic>
      <p:sp>
        <p:nvSpPr>
          <p:cNvPr id="11" name="Rectangle 1"/>
          <p:cNvSpPr>
            <a:spLocks noChangeArrowheads="1"/>
          </p:cNvSpPr>
          <p:nvPr/>
        </p:nvSpPr>
        <p:spPr bwMode="auto">
          <a:xfrm>
            <a:off x="332656" y="251520"/>
            <a:ext cx="6192688" cy="79714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0663" algn="l"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001533"/>
                </a:solidFill>
                <a:effectLst/>
                <a:ea typeface="Times New Roman" pitchFamily="18" charset="0"/>
                <a:cs typeface="Times New Roman" pitchFamily="18" charset="0"/>
              </a:rPr>
              <a:t>       Щодо дорослих, так і для дітей. Головний принцип  </a:t>
            </a:r>
          </a:p>
          <a:p>
            <a:pPr marR="0" lvl="0" indent="90488" algn="l"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001533"/>
                </a:solidFill>
                <a:effectLst/>
                <a:ea typeface="Times New Roman" pitchFamily="18" charset="0"/>
                <a:cs typeface="Times New Roman" pitchFamily="18" charset="0"/>
              </a:rPr>
              <a:t>впровадження цих процедур в життя - поступовість і регулярність! </a:t>
            </a:r>
          </a:p>
          <a:p>
            <a:pPr marR="0" lvl="0" algn="l"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001533"/>
                </a:solidFill>
                <a:effectLst/>
                <a:ea typeface="Times New Roman" pitchFamily="18" charset="0"/>
                <a:cs typeface="Times New Roman" pitchFamily="18" charset="0"/>
              </a:rPr>
              <a:t>А також дотримання нехитрих загальних правил:</a:t>
            </a:r>
            <a:r>
              <a:rPr lang="uk-UA" sz="1600" dirty="0">
                <a:solidFill>
                  <a:srgbClr val="001533"/>
                </a:solidFill>
                <a:ea typeface="Times New Roman" pitchFamily="18" charset="0"/>
                <a:cs typeface="Times New Roman" pitchFamily="18" charset="0"/>
              </a:rPr>
              <a:t> </a:t>
            </a:r>
            <a:endParaRPr lang="uk-UA" sz="1600" dirty="0" smtClean="0">
              <a:solidFill>
                <a:srgbClr val="001533"/>
              </a:solidFill>
              <a:ea typeface="Times New Roman" pitchFamily="18" charset="0"/>
              <a:cs typeface="Times New Roman" pitchFamily="18" charset="0"/>
            </a:endParaRPr>
          </a:p>
          <a:p>
            <a:pPr marR="0" lvl="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uk-UA" sz="1600" b="0" i="0" u="none" strike="noStrike" cap="none" normalizeH="0" baseline="0" dirty="0">
                <a:ln>
                  <a:noFill/>
                </a:ln>
                <a:solidFill>
                  <a:srgbClr val="001533"/>
                </a:solidFill>
                <a:effectLst/>
                <a:ea typeface="Times New Roman" pitchFamily="18" charset="0"/>
                <a:cs typeface="Times New Roman" pitchFamily="18" charset="0"/>
              </a:rPr>
              <a:t> </a:t>
            </a:r>
            <a:r>
              <a:rPr kumimoji="0" lang="uk-UA" sz="1600" b="0" i="0" u="none" strike="noStrike" cap="none" normalizeH="0" baseline="0" dirty="0" smtClean="0">
                <a:ln>
                  <a:noFill/>
                </a:ln>
                <a:solidFill>
                  <a:srgbClr val="001533"/>
                </a:solidFill>
                <a:effectLst/>
                <a:ea typeface="Times New Roman" pitchFamily="18" charset="0"/>
                <a:cs typeface="Times New Roman" pitchFamily="18" charset="0"/>
              </a:rPr>
              <a:t>починати та проводити будь-які процедури загартовування можна тільки тоді, коли дитина здорова;</a:t>
            </a:r>
            <a:endParaRPr lang="ru-RU" sz="1600" dirty="0">
              <a:cs typeface="Arial" pitchFamily="34" charset="0"/>
            </a:endParaRPr>
          </a:p>
          <a:p>
            <a:pPr marR="0" lvl="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600" b="0" i="0" u="none" strike="noStrike" cap="none" normalizeH="0" dirty="0" smtClean="0">
                <a:ln>
                  <a:noFill/>
                </a:ln>
                <a:solidFill>
                  <a:srgbClr val="001533"/>
                </a:solidFill>
                <a:effectLst/>
                <a:ea typeface="Times New Roman" pitchFamily="18" charset="0"/>
                <a:cs typeface="Arial" pitchFamily="34" charset="0"/>
              </a:rPr>
              <a:t> </a:t>
            </a:r>
            <a:r>
              <a:rPr kumimoji="0" lang="uk-UA" sz="1600" b="0" i="0" u="none" strike="noStrike" cap="none" normalizeH="0" baseline="0" dirty="0" smtClean="0">
                <a:ln>
                  <a:noFill/>
                </a:ln>
                <a:solidFill>
                  <a:srgbClr val="001533"/>
                </a:solidFill>
                <a:effectLst/>
                <a:ea typeface="Times New Roman" pitchFamily="18" charset="0"/>
                <a:cs typeface="Times New Roman" pitchFamily="18" charset="0"/>
              </a:rPr>
              <a:t>для початку загартовування сезон не має значення;</a:t>
            </a:r>
            <a:endParaRPr lang="ru-RU" sz="1600" dirty="0">
              <a:cs typeface="Arial" pitchFamily="34" charset="0"/>
            </a:endParaRPr>
          </a:p>
          <a:p>
            <a:pPr marR="0" lvl="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uk-UA" sz="1600" b="0" i="0" u="none" strike="noStrike" cap="none" normalizeH="0" baseline="0" dirty="0" smtClean="0">
                <a:ln>
                  <a:noFill/>
                </a:ln>
                <a:solidFill>
                  <a:srgbClr val="001533"/>
                </a:solidFill>
                <a:effectLst/>
                <a:ea typeface="Times New Roman" pitchFamily="18" charset="0"/>
                <a:cs typeface="Times New Roman" pitchFamily="18" charset="0"/>
              </a:rPr>
              <a:t>вкрай важливо, щоб процедури загартовування займали в розпорядку дня своє незмінне місце (тобто виконувалися в один і той же час).</a:t>
            </a:r>
            <a:endParaRPr kumimoji="0" lang="ru-RU" sz="1600" b="0" i="0" u="none" strike="noStrike" cap="none" normalizeH="0" baseline="0" dirty="0" smtClean="0">
              <a:ln>
                <a:noFill/>
              </a:ln>
              <a:solidFill>
                <a:schemeClr val="tx1"/>
              </a:solidFill>
              <a:effectLst/>
              <a:cs typeface="Arial" pitchFamily="34" charset="0"/>
            </a:endParaRPr>
          </a:p>
          <a:p>
            <a:pPr marL="0" marR="0" lvl="0" indent="220663" algn="l"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001533"/>
                </a:solidFill>
                <a:effectLst/>
                <a:ea typeface="Times New Roman" pitchFamily="18" charset="0"/>
                <a:cs typeface="Times New Roman" pitchFamily="18" charset="0"/>
              </a:rPr>
              <a:t> І якщо батьки хочуть дійсно  зміцнити здоров'я малюка, то вони просто зобов'язані знати: система адекватного загартовування дітей складається з набагато більшої кількості заходів та процедур, ніж банальні «ігрища» з холодним душем. І навіть більше того! Щоб правильно загартовувати дитину, всій родині доведеться переглянути свій спосіб життя  Отже, як будемо загартовуватися? Що будемо застосовувати?</a:t>
            </a:r>
          </a:p>
          <a:p>
            <a:endParaRPr lang="uk-UA" sz="1600" b="1" dirty="0" smtClean="0"/>
          </a:p>
          <a:p>
            <a:pPr algn="ctr"/>
            <a:r>
              <a:rPr lang="uk-UA" sz="1600" b="1" dirty="0" smtClean="0"/>
              <a:t>Водні </a:t>
            </a:r>
            <a:r>
              <a:rPr lang="uk-UA" sz="1600" b="1" dirty="0"/>
              <a:t>процедури</a:t>
            </a:r>
            <a:endParaRPr lang="ru-RU" sz="1600" dirty="0"/>
          </a:p>
          <a:p>
            <a:pPr algn="ctr"/>
            <a:r>
              <a:rPr lang="uk-UA" sz="1600" b="1" dirty="0"/>
              <a:t>Умивання</a:t>
            </a:r>
            <a:endParaRPr lang="ru-RU" sz="1600" dirty="0"/>
          </a:p>
          <a:p>
            <a:r>
              <a:rPr lang="uk-UA" sz="1600" dirty="0"/>
              <a:t>Це вид загартовування, мабуть, самий нескладний. Кожен з нас кілька разів в день умивається, діти не виняток. Вранці та ввечері на обличчя, шию і руки миють прохолодною водою, температурою не нижче 18 градусів. Починати, звичайно, треба з більш теплої води, приблизно 32-30 градусів, поступово знижуючи її. Після таких процедур дитини потихеньку розтирають махровим рушником до появи легкого почервоніння.</a:t>
            </a:r>
            <a:endParaRPr lang="ru-RU" sz="1600" dirty="0"/>
          </a:p>
          <a:p>
            <a:pPr algn="ctr"/>
            <a:r>
              <a:rPr lang="uk-UA" sz="1600" b="1" dirty="0"/>
              <a:t>Обливання ніг</a:t>
            </a:r>
            <a:endParaRPr lang="ru-RU" sz="1600" dirty="0"/>
          </a:p>
          <a:p>
            <a:r>
              <a:rPr lang="uk-UA" sz="1600" dirty="0"/>
              <a:t>Дітям до 2-х років небажано проводити таку процедуру, </a:t>
            </a:r>
            <a:endParaRPr lang="uk-UA" sz="1600" dirty="0" smtClean="0"/>
          </a:p>
          <a:p>
            <a:r>
              <a:rPr lang="uk-UA" sz="1600" dirty="0" smtClean="0"/>
              <a:t>так </a:t>
            </a:r>
            <a:r>
              <a:rPr lang="uk-UA" sz="1600" dirty="0"/>
              <a:t>як її вплив важко оцінити. Спочатку вода повинна бути температури 27-28 градусів, при цьому кожні 10 днів </a:t>
            </a:r>
            <a:endParaRPr lang="uk-UA" sz="1600" dirty="0" smtClean="0"/>
          </a:p>
          <a:p>
            <a:r>
              <a:rPr lang="uk-UA" sz="1600" dirty="0" smtClean="0"/>
              <a:t>можна </a:t>
            </a:r>
            <a:r>
              <a:rPr lang="uk-UA" sz="1600" dirty="0"/>
              <a:t>потроху знижувати її, доводячи до 18 градусів</a:t>
            </a:r>
            <a:r>
              <a:rPr lang="uk-UA" sz="1600" dirty="0" smtClean="0"/>
              <a:t>.</a:t>
            </a:r>
            <a:endParaRPr lang="ru-RU" sz="1600" dirty="0"/>
          </a:p>
        </p:txBody>
      </p:sp>
      <p:sp>
        <p:nvSpPr>
          <p:cNvPr id="12" name="TextBox 11"/>
          <p:cNvSpPr txBox="1"/>
          <p:nvPr/>
        </p:nvSpPr>
        <p:spPr>
          <a:xfrm>
            <a:off x="6381328" y="8748464"/>
            <a:ext cx="476672" cy="307777"/>
          </a:xfrm>
          <a:prstGeom prst="rect">
            <a:avLst/>
          </a:prstGeom>
          <a:noFill/>
        </p:spPr>
        <p:txBody>
          <a:bodyPr wrap="square" rtlCol="0">
            <a:spAutoFit/>
          </a:bodyPr>
          <a:lstStyle/>
          <a:p>
            <a:pPr algn="ctr"/>
            <a:r>
              <a:rPr lang="ru-RU" sz="1400" dirty="0" smtClean="0"/>
              <a:t>3</a:t>
            </a:r>
            <a:endParaRPr lang="ru-RU"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ᐈ Красивые нежные фоны фон, фото нежные фоны | скачать на Depositphotos®"/>
          <p:cNvPicPr>
            <a:picLocks noChangeAspect="1" noChangeArrowheads="1"/>
          </p:cNvPicPr>
          <p:nvPr/>
        </p:nvPicPr>
        <p:blipFill>
          <a:blip r:embed="rId2" cstate="print"/>
          <a:srcRect/>
          <a:stretch>
            <a:fillRect/>
          </a:stretch>
        </p:blipFill>
        <p:spPr bwMode="auto">
          <a:xfrm rot="16200000" flipV="1">
            <a:off x="-1143708" y="1143707"/>
            <a:ext cx="9144002" cy="6856588"/>
          </a:xfrm>
          <a:prstGeom prst="rect">
            <a:avLst/>
          </a:prstGeom>
          <a:noFill/>
        </p:spPr>
      </p:pic>
      <p:sp>
        <p:nvSpPr>
          <p:cNvPr id="5" name="Скругленный прямоугольник 4"/>
          <p:cNvSpPr/>
          <p:nvPr/>
        </p:nvSpPr>
        <p:spPr>
          <a:xfrm>
            <a:off x="332656" y="323528"/>
            <a:ext cx="6192688" cy="8496944"/>
          </a:xfrm>
          <a:prstGeom prst="roundRect">
            <a:avLst/>
          </a:prstGeom>
          <a:solidFill>
            <a:schemeClr val="bg1">
              <a:alpha val="79000"/>
            </a:schemeClr>
          </a:solidFill>
          <a:ln w="57150">
            <a:solidFill>
              <a:srgbClr val="CC00FF"/>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pic>
        <p:nvPicPr>
          <p:cNvPr id="6" name="Picture 2" descr="Наклейка ок PNG - AVATAN PLUS"/>
          <p:cNvPicPr>
            <a:picLocks noChangeAspect="1" noChangeArrowheads="1"/>
          </p:cNvPicPr>
          <p:nvPr/>
        </p:nvPicPr>
        <p:blipFill>
          <a:blip r:embed="rId3" cstate="print"/>
          <a:srcRect/>
          <a:stretch>
            <a:fillRect/>
          </a:stretch>
        </p:blipFill>
        <p:spPr bwMode="auto">
          <a:xfrm>
            <a:off x="260648" y="8460432"/>
            <a:ext cx="432048" cy="432048"/>
          </a:xfrm>
          <a:prstGeom prst="rect">
            <a:avLst/>
          </a:prstGeom>
          <a:noFill/>
        </p:spPr>
      </p:pic>
      <p:pic>
        <p:nvPicPr>
          <p:cNvPr id="7" name="Picture 20" descr="Картинки по запросу &quot;дети логотип пнг&quo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65912" y="0"/>
            <a:ext cx="792088" cy="527168"/>
          </a:xfrm>
          <a:prstGeom prst="rect">
            <a:avLst/>
          </a:prstGeom>
          <a:noFill/>
        </p:spPr>
      </p:pic>
      <p:pic>
        <p:nvPicPr>
          <p:cNvPr id="15363" name="Picture 3" descr="дети купаются - Самое интересное в блогах"/>
          <p:cNvPicPr>
            <a:picLocks noChangeAspect="1" noChangeArrowheads="1"/>
          </p:cNvPicPr>
          <p:nvPr/>
        </p:nvPicPr>
        <p:blipFill>
          <a:blip r:embed="rId5" cstate="print"/>
          <a:srcRect/>
          <a:stretch>
            <a:fillRect/>
          </a:stretch>
        </p:blipFill>
        <p:spPr bwMode="auto">
          <a:xfrm>
            <a:off x="4149080" y="6876257"/>
            <a:ext cx="2540089" cy="2267744"/>
          </a:xfrm>
          <a:prstGeom prst="rect">
            <a:avLst/>
          </a:prstGeom>
          <a:noFill/>
        </p:spPr>
      </p:pic>
      <p:sp>
        <p:nvSpPr>
          <p:cNvPr id="10" name="Rectangle 1"/>
          <p:cNvSpPr>
            <a:spLocks noChangeArrowheads="1"/>
          </p:cNvSpPr>
          <p:nvPr/>
        </p:nvSpPr>
        <p:spPr bwMode="auto">
          <a:xfrm>
            <a:off x="332656" y="395536"/>
            <a:ext cx="6192688" cy="82176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dirty="0" smtClean="0">
                <a:ln>
                  <a:noFill/>
                </a:ln>
                <a:solidFill>
                  <a:srgbClr val="001533"/>
                </a:solidFill>
                <a:effectLst/>
                <a:ea typeface="Times New Roman" pitchFamily="18" charset="0"/>
                <a:cs typeface="Times New Roman" pitchFamily="18" charset="0"/>
              </a:rPr>
              <a:t>Обливання і душ</a:t>
            </a:r>
            <a:endParaRPr kumimoji="0" lang="ru-RU" sz="1600" b="0" i="0" u="none" strike="noStrike" cap="none" normalizeH="0" baseline="0" dirty="0" smtClean="0">
              <a:ln>
                <a:noFill/>
              </a:ln>
              <a:solidFill>
                <a:schemeClr val="tx1"/>
              </a:solidFill>
              <a:effectLst/>
              <a:cs typeface="Arial" pitchFamily="34" charset="0"/>
            </a:endParaRPr>
          </a:p>
          <a:p>
            <a:pPr marL="0" marR="0" lvl="0" indent="220663" algn="l"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001533"/>
                </a:solidFill>
                <a:effectLst/>
                <a:ea typeface="Times New Roman" pitchFamily="18" charset="0"/>
                <a:cs typeface="Times New Roman" pitchFamily="18" charset="0"/>
              </a:rPr>
              <a:t>Обливання починаємо в рік, душ - з півтора років. Привчаємо дитину поступово. Бажано застосовувати процедури вранці, після сну. Починати рекомендується з температури 36 градусів, з часом знижуючи її до 26-28 градусів. Кожні 5 днів йде зниження води на 1 градус. Після процедури дитину розтирають рушником.</a:t>
            </a:r>
            <a:endParaRPr kumimoji="0" lang="ru-RU" sz="1600" b="0" i="0" u="none" strike="noStrike" cap="none" normalizeH="0" baseline="0" dirty="0" smtClean="0">
              <a:ln>
                <a:noFill/>
              </a:ln>
              <a:solidFill>
                <a:schemeClr val="tx1"/>
              </a:solidFill>
              <a:effectLst/>
              <a:cs typeface="Arial" pitchFamily="34" charset="0"/>
            </a:endParaRPr>
          </a:p>
          <a:p>
            <a:pPr marL="0" marR="0" lvl="0" indent="220663" algn="ctr" defTabSz="914400" rtl="0" eaLnBrk="0" fontAlgn="base" latinLnBrk="0" hangingPunct="0">
              <a:lnSpc>
                <a:spcPct val="100000"/>
              </a:lnSpc>
              <a:spcBef>
                <a:spcPct val="0"/>
              </a:spcBef>
              <a:spcAft>
                <a:spcPct val="0"/>
              </a:spcAft>
              <a:buClrTx/>
              <a:buSzTx/>
              <a:buFontTx/>
              <a:buNone/>
              <a:tabLst/>
            </a:pPr>
            <a:r>
              <a:rPr kumimoji="0" lang="uk-UA" sz="1600" b="1" i="0" u="none" strike="noStrike" cap="none" normalizeH="0" baseline="0" dirty="0" smtClean="0">
                <a:ln>
                  <a:noFill/>
                </a:ln>
                <a:solidFill>
                  <a:srgbClr val="001533"/>
                </a:solidFill>
                <a:effectLst/>
                <a:ea typeface="Times New Roman" pitchFamily="18" charset="0"/>
                <a:cs typeface="Times New Roman" pitchFamily="18" charset="0"/>
              </a:rPr>
              <a:t>Обтирання</a:t>
            </a:r>
            <a:endParaRPr kumimoji="0" lang="ru-RU" sz="1600" b="0" i="0" u="none" strike="noStrike" cap="none" normalizeH="0" baseline="0" dirty="0" smtClean="0">
              <a:ln>
                <a:noFill/>
              </a:ln>
              <a:solidFill>
                <a:schemeClr val="tx1"/>
              </a:solidFill>
              <a:effectLst/>
              <a:cs typeface="Arial" pitchFamily="34" charset="0"/>
            </a:endParaRPr>
          </a:p>
          <a:p>
            <a:pPr marL="0" marR="0" lvl="0" indent="220663" algn="l"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001533"/>
                </a:solidFill>
                <a:effectLst/>
                <a:ea typeface="Times New Roman" pitchFamily="18" charset="0"/>
                <a:cs typeface="Times New Roman" pitchFamily="18" charset="0"/>
              </a:rPr>
              <a:t>Тут також присутня вода. Для початку необхідно підготувати махрову основу, яку потрібно буде мочити. Можна зшити спеціальну рукавичку, яку дорослий буде одягати на руку, і розтирати нею дитини або можна використовувати невеликий махровий рушник для цих цілей.</a:t>
            </a:r>
            <a:endParaRPr kumimoji="0" lang="ru-RU" sz="1600" b="0" i="0" u="none" strike="noStrike" cap="none" normalizeH="0" baseline="0" dirty="0" smtClean="0">
              <a:ln>
                <a:noFill/>
              </a:ln>
              <a:solidFill>
                <a:schemeClr val="tx1"/>
              </a:solidFill>
              <a:effectLst/>
              <a:cs typeface="Arial" pitchFamily="34" charset="0"/>
            </a:endParaRPr>
          </a:p>
          <a:p>
            <a:pPr marL="0" marR="0" lvl="0" indent="220663" algn="l"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001533"/>
                </a:solidFill>
                <a:effectLst/>
                <a:ea typeface="Times New Roman" pitchFamily="18" charset="0"/>
                <a:cs typeface="Times New Roman" pitchFamily="18" charset="0"/>
              </a:rPr>
              <a:t>Отже, після того як дитина прокинувся вранці протягом 3-5 хвилин його розтирають (цього цілком достатньо). Рукавичку мочать у теплій воді температурою приблизно 35-36 градусів, щотижня температуру розуміють на градус, довівши до 25-26 градусів.</a:t>
            </a:r>
          </a:p>
          <a:p>
            <a:endParaRPr lang="uk-UA" sz="1600" b="1" dirty="0" smtClean="0"/>
          </a:p>
          <a:p>
            <a:pPr algn="ctr"/>
            <a:r>
              <a:rPr lang="uk-UA" sz="1600" b="1" dirty="0" smtClean="0"/>
              <a:t>Загартовування </a:t>
            </a:r>
            <a:r>
              <a:rPr lang="uk-UA" sz="1600" b="1" dirty="0"/>
              <a:t>на повітрі</a:t>
            </a:r>
            <a:endParaRPr lang="ru-RU" sz="1600" dirty="0"/>
          </a:p>
          <a:p>
            <a:r>
              <a:rPr lang="uk-UA" sz="1600" b="1" dirty="0"/>
              <a:t>Повітряні ванни</a:t>
            </a:r>
            <a:endParaRPr lang="ru-RU" sz="1600" dirty="0"/>
          </a:p>
          <a:p>
            <a:r>
              <a:rPr lang="uk-UA" sz="1600" dirty="0"/>
              <a:t>Традиційно, починати потрібно буквально з декількох хвилин (3-5), плавно збільшуючи час, доходячи до 40-60 хвилин. Як це здійснити? Одягніть дитину в бавовняні трусики. Нехай дитина займається своїми справами: грає, малює і т.д. Дозвольте тельцю дихати! Головне, щоб температура навколишнього повітря не була нижче 20 градусів, хоча поступово її можна знизити до 18 градусів. Коли ваша дитина вже освоїть </a:t>
            </a:r>
            <a:r>
              <a:rPr lang="uk-UA" sz="1600" dirty="0" smtClean="0"/>
              <a:t>цей спосіб загартовування</a:t>
            </a:r>
            <a:r>
              <a:rPr lang="uk-UA" sz="1600" dirty="0"/>
              <a:t> температуру можна ще більше знизити, довівши до 15-16 градусів.</a:t>
            </a:r>
            <a:endParaRPr lang="ru-RU" sz="1600" dirty="0"/>
          </a:p>
          <a:p>
            <a:r>
              <a:rPr lang="uk-UA" sz="1600" dirty="0"/>
              <a:t>Бажано приймати повітряні ванни двічі </a:t>
            </a:r>
            <a:endParaRPr lang="uk-UA" sz="1600" dirty="0" smtClean="0"/>
          </a:p>
          <a:p>
            <a:r>
              <a:rPr lang="uk-UA" sz="1600" dirty="0" smtClean="0"/>
              <a:t>в </a:t>
            </a:r>
            <a:r>
              <a:rPr lang="uk-UA" sz="1600" dirty="0"/>
              <a:t>день - традиційно вранці і ввечері. </a:t>
            </a:r>
            <a:endParaRPr lang="uk-UA" sz="1600" dirty="0" smtClean="0"/>
          </a:p>
          <a:p>
            <a:r>
              <a:rPr lang="uk-UA" sz="1600" dirty="0" smtClean="0"/>
              <a:t>Спокійне </a:t>
            </a:r>
            <a:r>
              <a:rPr lang="uk-UA" sz="1600" dirty="0"/>
              <a:t>проведення часу, поєднане з </a:t>
            </a:r>
            <a:endParaRPr lang="uk-UA" sz="1600" dirty="0" smtClean="0"/>
          </a:p>
          <a:p>
            <a:r>
              <a:rPr lang="uk-UA" sz="1600" dirty="0" smtClean="0"/>
              <a:t>прийняттям </a:t>
            </a:r>
            <a:r>
              <a:rPr lang="uk-UA" sz="1600" dirty="0"/>
              <a:t>перед сном повітряних ванн, </a:t>
            </a:r>
            <a:endParaRPr lang="uk-UA" sz="1600" dirty="0" smtClean="0"/>
          </a:p>
          <a:p>
            <a:r>
              <a:rPr lang="uk-UA" sz="1600" dirty="0" smtClean="0"/>
              <a:t>   може </a:t>
            </a:r>
            <a:r>
              <a:rPr lang="uk-UA" sz="1600" dirty="0"/>
              <a:t>заспокоїти малюка і той швидше засне, </a:t>
            </a:r>
            <a:endParaRPr lang="uk-UA" sz="1600" dirty="0" smtClean="0"/>
          </a:p>
          <a:p>
            <a:r>
              <a:rPr lang="uk-UA" sz="1600" dirty="0"/>
              <a:t> </a:t>
            </a:r>
            <a:r>
              <a:rPr lang="uk-UA" sz="1600" dirty="0" smtClean="0"/>
              <a:t>      і </a:t>
            </a:r>
            <a:r>
              <a:rPr lang="uk-UA" sz="1600" dirty="0"/>
              <a:t>сам його сон буде міцніше і здоровіше</a:t>
            </a:r>
            <a:r>
              <a:rPr lang="uk-UA" sz="1600" dirty="0" smtClean="0"/>
              <a:t>.</a:t>
            </a:r>
            <a:endParaRPr lang="ru-RU" sz="1600" dirty="0"/>
          </a:p>
        </p:txBody>
      </p:sp>
      <p:sp>
        <p:nvSpPr>
          <p:cNvPr id="11" name="TextBox 10"/>
          <p:cNvSpPr txBox="1"/>
          <p:nvPr/>
        </p:nvSpPr>
        <p:spPr>
          <a:xfrm>
            <a:off x="6381328" y="8748464"/>
            <a:ext cx="476672" cy="307777"/>
          </a:xfrm>
          <a:prstGeom prst="rect">
            <a:avLst/>
          </a:prstGeom>
          <a:noFill/>
        </p:spPr>
        <p:txBody>
          <a:bodyPr wrap="square" rtlCol="0">
            <a:spAutoFit/>
          </a:bodyPr>
          <a:lstStyle/>
          <a:p>
            <a:pPr algn="ctr"/>
            <a:r>
              <a:rPr lang="ru-RU" sz="1400" dirty="0" smtClean="0"/>
              <a:t>4</a:t>
            </a:r>
            <a:endParaRPr lang="ru-RU"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ᐈ Красивые нежные фоны фон, фото нежные фоны | скачать на Depositphotos®"/>
          <p:cNvPicPr>
            <a:picLocks noChangeAspect="1" noChangeArrowheads="1"/>
          </p:cNvPicPr>
          <p:nvPr/>
        </p:nvPicPr>
        <p:blipFill>
          <a:blip r:embed="rId2" cstate="print"/>
          <a:srcRect/>
          <a:stretch>
            <a:fillRect/>
          </a:stretch>
        </p:blipFill>
        <p:spPr bwMode="auto">
          <a:xfrm rot="16200000" flipV="1">
            <a:off x="-1143708" y="1143707"/>
            <a:ext cx="9144002" cy="6856588"/>
          </a:xfrm>
          <a:prstGeom prst="rect">
            <a:avLst/>
          </a:prstGeom>
          <a:noFill/>
        </p:spPr>
      </p:pic>
      <p:sp>
        <p:nvSpPr>
          <p:cNvPr id="5" name="Скругленный прямоугольник 4"/>
          <p:cNvSpPr/>
          <p:nvPr/>
        </p:nvSpPr>
        <p:spPr>
          <a:xfrm>
            <a:off x="332656" y="323528"/>
            <a:ext cx="6192688" cy="8496944"/>
          </a:xfrm>
          <a:prstGeom prst="roundRect">
            <a:avLst/>
          </a:prstGeom>
          <a:solidFill>
            <a:schemeClr val="bg1">
              <a:alpha val="79000"/>
            </a:schemeClr>
          </a:solidFill>
          <a:ln w="57150">
            <a:solidFill>
              <a:srgbClr val="CC00FF"/>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pic>
        <p:nvPicPr>
          <p:cNvPr id="6" name="Picture 2" descr="Наклейка ок PNG - AVATAN PLUS"/>
          <p:cNvPicPr>
            <a:picLocks noChangeAspect="1" noChangeArrowheads="1"/>
          </p:cNvPicPr>
          <p:nvPr/>
        </p:nvPicPr>
        <p:blipFill>
          <a:blip r:embed="rId3" cstate="print"/>
          <a:srcRect/>
          <a:stretch>
            <a:fillRect/>
          </a:stretch>
        </p:blipFill>
        <p:spPr bwMode="auto">
          <a:xfrm>
            <a:off x="260648" y="8460432"/>
            <a:ext cx="432048" cy="432048"/>
          </a:xfrm>
          <a:prstGeom prst="rect">
            <a:avLst/>
          </a:prstGeom>
          <a:noFill/>
        </p:spPr>
      </p:pic>
      <p:pic>
        <p:nvPicPr>
          <p:cNvPr id="7" name="Picture 20" descr="Картинки по запросу &quot;дети логотип пнг&quo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65912" y="0"/>
            <a:ext cx="792088" cy="527168"/>
          </a:xfrm>
          <a:prstGeom prst="rect">
            <a:avLst/>
          </a:prstGeom>
          <a:noFill/>
        </p:spPr>
      </p:pic>
      <p:sp>
        <p:nvSpPr>
          <p:cNvPr id="14337" name="Rectangle 1"/>
          <p:cNvSpPr>
            <a:spLocks noChangeArrowheads="1"/>
          </p:cNvSpPr>
          <p:nvPr/>
        </p:nvSpPr>
        <p:spPr bwMode="auto">
          <a:xfrm>
            <a:off x="332656" y="323528"/>
            <a:ext cx="6192688" cy="82176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dirty="0" smtClean="0">
                <a:ln>
                  <a:noFill/>
                </a:ln>
                <a:solidFill>
                  <a:srgbClr val="001533"/>
                </a:solidFill>
                <a:effectLst/>
                <a:ea typeface="Times New Roman" pitchFamily="18" charset="0"/>
                <a:cs typeface="Times New Roman" pitchFamily="18" charset="0"/>
              </a:rPr>
              <a:t>Сонячні ванни</a:t>
            </a:r>
            <a:endParaRPr kumimoji="0" lang="ru-RU" sz="1600" b="0" i="0" u="none" strike="noStrike" cap="none" normalizeH="0" baseline="0" dirty="0" smtClean="0">
              <a:ln>
                <a:noFill/>
              </a:ln>
              <a:solidFill>
                <a:schemeClr val="tx1"/>
              </a:solidFill>
              <a:effectLst/>
              <a:cs typeface="Arial" pitchFamily="34" charset="0"/>
            </a:endParaRPr>
          </a:p>
          <a:p>
            <a:pPr marL="0" marR="0" lvl="0" indent="220663" algn="l"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001533"/>
                </a:solidFill>
                <a:effectLst/>
                <a:ea typeface="Times New Roman" pitchFamily="18" charset="0"/>
                <a:cs typeface="Times New Roman" pitchFamily="18" charset="0"/>
              </a:rPr>
              <a:t>Сонячні ванни також починаємо проводити поступово, з ще  більшою обережністю, ніж повітряні. Вже сама назва говорить про те, що на дитину буде впливати сонце, тому починаємо зі здоровими дітьми проводити такі ванни у віці не раніше двох років. Дітям достатньо одного разу в день, краще вранці, через оптимальне час після сніданку.</a:t>
            </a:r>
            <a:endParaRPr kumimoji="0" lang="ru-RU" sz="1600" b="0" i="0" u="none" strike="noStrike" cap="none" normalizeH="0" baseline="0" dirty="0" smtClean="0">
              <a:ln>
                <a:noFill/>
              </a:ln>
              <a:solidFill>
                <a:schemeClr val="tx1"/>
              </a:solidFill>
              <a:effectLst/>
              <a:cs typeface="Arial" pitchFamily="34" charset="0"/>
            </a:endParaRPr>
          </a:p>
          <a:p>
            <a:pPr marL="0" marR="0" lvl="0" indent="220663" algn="l"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001533"/>
                </a:solidFill>
                <a:effectLst/>
                <a:ea typeface="Times New Roman" pitchFamily="18" charset="0"/>
                <a:cs typeface="Times New Roman" pitchFamily="18" charset="0"/>
              </a:rPr>
              <a:t>Температура повітря не повинна бути менше 18 градусів у тіні. Починають, як правило, з 2 хвилин, потроху збільшуючи тривалість до 20. Важливо, щоб дитина в цей час не спав! Після дитину необхідно відвести в тінь, можна облити водою або щоб він прийняв душ з температурою води 28-30 градусів.</a:t>
            </a:r>
            <a:endParaRPr kumimoji="0" lang="ru-RU" sz="1600" b="0" i="0" u="none" strike="noStrike" cap="none" normalizeH="0" baseline="0" dirty="0" smtClean="0">
              <a:ln>
                <a:noFill/>
              </a:ln>
              <a:solidFill>
                <a:schemeClr val="tx1"/>
              </a:solidFill>
              <a:effectLst/>
              <a:cs typeface="Arial" pitchFamily="34" charset="0"/>
            </a:endParaRPr>
          </a:p>
          <a:p>
            <a:pPr marL="0" marR="0" lvl="0" indent="220663" algn="l"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001533"/>
                </a:solidFill>
                <a:effectLst/>
                <a:ea typeface="Times New Roman" pitchFamily="18" charset="0"/>
                <a:cs typeface="Times New Roman" pitchFamily="18" charset="0"/>
              </a:rPr>
              <a:t>Природно, під час прийняття ванн необхідно захистити голову дитини, надівши на нього панамку або косинку, обов'язково світлу, щоб голову не напекло.</a:t>
            </a:r>
            <a:endParaRPr kumimoji="0" lang="ru-RU" sz="1600" b="0" i="0" u="none" strike="noStrike" cap="none" normalizeH="0" baseline="0" dirty="0" smtClean="0">
              <a:ln>
                <a:noFill/>
              </a:ln>
              <a:solidFill>
                <a:schemeClr val="tx1"/>
              </a:solidFill>
              <a:effectLst/>
              <a:cs typeface="Arial" pitchFamily="34" charset="0"/>
            </a:endParaRPr>
          </a:p>
          <a:p>
            <a:pPr marL="0" marR="0" lvl="0" indent="220663" algn="ctr" defTabSz="914400" rtl="0" eaLnBrk="0" fontAlgn="base" latinLnBrk="0" hangingPunct="0">
              <a:lnSpc>
                <a:spcPct val="100000"/>
              </a:lnSpc>
              <a:spcBef>
                <a:spcPct val="0"/>
              </a:spcBef>
              <a:spcAft>
                <a:spcPct val="0"/>
              </a:spcAft>
              <a:buClrTx/>
              <a:buSzTx/>
              <a:buFontTx/>
              <a:buNone/>
              <a:tabLst/>
            </a:pPr>
            <a:r>
              <a:rPr kumimoji="0" lang="uk-UA" sz="1600" b="1" i="0" u="none" strike="noStrike" cap="none" normalizeH="0" baseline="0" dirty="0" smtClean="0">
                <a:ln>
                  <a:noFill/>
                </a:ln>
                <a:solidFill>
                  <a:srgbClr val="001533"/>
                </a:solidFill>
                <a:effectLst/>
                <a:ea typeface="Times New Roman" pitchFamily="18" charset="0"/>
                <a:cs typeface="Times New Roman" pitchFamily="18" charset="0"/>
              </a:rPr>
              <a:t>Ходіння босоніж</a:t>
            </a:r>
            <a:endParaRPr kumimoji="0" lang="ru-RU" sz="1600" b="0" i="0" u="none" strike="noStrike" cap="none" normalizeH="0" baseline="0" dirty="0" smtClean="0">
              <a:ln>
                <a:noFill/>
              </a:ln>
              <a:solidFill>
                <a:schemeClr val="tx1"/>
              </a:solidFill>
              <a:effectLst/>
              <a:cs typeface="Arial" pitchFamily="34" charset="0"/>
            </a:endParaRPr>
          </a:p>
          <a:p>
            <a:pPr marL="0" marR="0" lvl="0" indent="220663" algn="l"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001533"/>
                </a:solidFill>
                <a:effectLst/>
                <a:ea typeface="Times New Roman" pitchFamily="18" charset="0"/>
                <a:cs typeface="Times New Roman" pitchFamily="18" charset="0"/>
              </a:rPr>
              <a:t>Один з найбільш необтяжливих способів загартовування. Просто дозвольте дитині ходити босоніж по кімнаті. Спочатку хвилину, щотижня додавайте по хвилині, довівши до 10 хвилин. Це не тільки гартує, а й зміцнює м'язи стопи.</a:t>
            </a:r>
          </a:p>
          <a:p>
            <a:pPr marL="0" marR="0" lvl="0" indent="220663" algn="l" defTabSz="914400" rtl="0" eaLnBrk="0" fontAlgn="base" latinLnBrk="0" hangingPunct="0">
              <a:lnSpc>
                <a:spcPct val="100000"/>
              </a:lnSpc>
              <a:spcBef>
                <a:spcPct val="0"/>
              </a:spcBef>
              <a:spcAft>
                <a:spcPct val="0"/>
              </a:spcAft>
              <a:buClrTx/>
              <a:buSzTx/>
              <a:buFontTx/>
              <a:buNone/>
              <a:tabLst/>
            </a:pPr>
            <a:endParaRPr kumimoji="0" lang="uk-UA" sz="1600" b="0" i="0" u="none" strike="noStrike" cap="none" normalizeH="0" baseline="0" dirty="0" smtClean="0">
              <a:ln>
                <a:noFill/>
              </a:ln>
              <a:solidFill>
                <a:srgbClr val="001533"/>
              </a:solidFill>
              <a:effectLst/>
              <a:ea typeface="Times New Roman" pitchFamily="18" charset="0"/>
              <a:cs typeface="Times New Roman" pitchFamily="18" charset="0"/>
            </a:endParaRPr>
          </a:p>
          <a:p>
            <a:pPr algn="ctr"/>
            <a:r>
              <a:rPr lang="uk-UA" sz="1600" b="1" dirty="0"/>
              <a:t>Кілька правил загартовування з урахуванням часу року</a:t>
            </a:r>
            <a:endParaRPr lang="ru-RU" sz="1600" dirty="0"/>
          </a:p>
          <a:p>
            <a:r>
              <a:rPr lang="uk-UA" sz="1600" dirty="0"/>
              <a:t>Хоча гартують процедури повинні бути цілорічними, починати гартувати дитини найкраще влітку.</a:t>
            </a:r>
            <a:endParaRPr lang="ru-RU" sz="1600" dirty="0"/>
          </a:p>
          <a:p>
            <a:r>
              <a:rPr lang="uk-UA" sz="1600" b="1" dirty="0"/>
              <a:t>Літо</a:t>
            </a:r>
            <a:r>
              <a:rPr lang="uk-UA" sz="1600" dirty="0"/>
              <a:t>. Якщо є можливість роздягнути дитину - зробіть це! Трусики і панамка - відмінний варіант! Сонцем сильно не захоплюйтеся. Чергуйте перебування під променями з іграми в тіні. Спонукайте дитину ходити босоніж! Пам'ятайте, що на підошвах ніг зосереджені біологічно активні точки, вплив на які сприяє зміцненню всього організму.</a:t>
            </a:r>
            <a:endParaRPr lang="ru-RU" sz="1600" dirty="0"/>
          </a:p>
          <a:p>
            <a:pPr indent="220663" eaLnBrk="0" fontAlgn="base" hangingPunct="0">
              <a:spcBef>
                <a:spcPct val="0"/>
              </a:spcBef>
              <a:spcAft>
                <a:spcPct val="0"/>
              </a:spcAft>
            </a:pPr>
            <a:r>
              <a:rPr lang="uk-UA" sz="1600" b="1" dirty="0"/>
              <a:t>Зима. </a:t>
            </a:r>
            <a:r>
              <a:rPr lang="uk-UA" sz="1600" dirty="0"/>
              <a:t>Вдома тепло - за вікном холодно. У цей період </a:t>
            </a:r>
            <a:r>
              <a:rPr lang="uk-UA" sz="1600" dirty="0" smtClean="0"/>
              <a:t> </a:t>
            </a:r>
          </a:p>
          <a:p>
            <a:pPr indent="79375" eaLnBrk="0" fontAlgn="base" hangingPunct="0">
              <a:spcBef>
                <a:spcPct val="0"/>
              </a:spcBef>
              <a:spcAft>
                <a:spcPct val="0"/>
              </a:spcAft>
            </a:pPr>
            <a:r>
              <a:rPr lang="uk-UA" sz="1600" dirty="0" smtClean="0"/>
              <a:t>використовуйте </a:t>
            </a:r>
            <a:r>
              <a:rPr lang="uk-UA" sz="1600" dirty="0"/>
              <a:t>контрастні повітряні процедури. Можна робити з </a:t>
            </a:r>
            <a:r>
              <a:rPr lang="uk-UA" sz="1600" dirty="0" smtClean="0"/>
              <a:t> </a:t>
            </a:r>
          </a:p>
          <a:p>
            <a:pPr indent="93663" eaLnBrk="0" fontAlgn="base" hangingPunct="0">
              <a:spcBef>
                <a:spcPct val="0"/>
              </a:spcBef>
              <a:spcAft>
                <a:spcPct val="0"/>
              </a:spcAft>
            </a:pPr>
            <a:r>
              <a:rPr lang="uk-UA" sz="1600" dirty="0"/>
              <a:t> </a:t>
            </a:r>
            <a:r>
              <a:rPr lang="uk-UA" sz="1600" dirty="0" smtClean="0"/>
              <a:t>  дитиною </a:t>
            </a:r>
            <a:r>
              <a:rPr lang="uk-UA" sz="1600" dirty="0"/>
              <a:t>фізичні вправи в кімнаті з відкритими кватирками</a:t>
            </a:r>
            <a:r>
              <a:rPr lang="uk-UA" sz="1600" dirty="0" smtClean="0"/>
              <a:t>.</a:t>
            </a:r>
            <a:endParaRPr lang="ru-RU" sz="1600" dirty="0"/>
          </a:p>
        </p:txBody>
      </p:sp>
      <p:sp>
        <p:nvSpPr>
          <p:cNvPr id="9" name="TextBox 8"/>
          <p:cNvSpPr txBox="1"/>
          <p:nvPr/>
        </p:nvSpPr>
        <p:spPr>
          <a:xfrm>
            <a:off x="6381328" y="8748464"/>
            <a:ext cx="476672" cy="307777"/>
          </a:xfrm>
          <a:prstGeom prst="rect">
            <a:avLst/>
          </a:prstGeom>
          <a:noFill/>
        </p:spPr>
        <p:txBody>
          <a:bodyPr wrap="square" rtlCol="0">
            <a:spAutoFit/>
          </a:bodyPr>
          <a:lstStyle/>
          <a:p>
            <a:pPr algn="ctr"/>
            <a:r>
              <a:rPr lang="ru-RU" sz="1400" dirty="0" smtClean="0"/>
              <a:t>5</a:t>
            </a:r>
            <a:endParaRPr lang="ru-RU"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ᐈ Красивые нежные фоны фон, фото нежные фоны | скачать на Depositphotos®"/>
          <p:cNvPicPr>
            <a:picLocks noChangeAspect="1" noChangeArrowheads="1"/>
          </p:cNvPicPr>
          <p:nvPr/>
        </p:nvPicPr>
        <p:blipFill>
          <a:blip r:embed="rId2" cstate="print"/>
          <a:srcRect/>
          <a:stretch>
            <a:fillRect/>
          </a:stretch>
        </p:blipFill>
        <p:spPr bwMode="auto">
          <a:xfrm rot="16200000" flipV="1">
            <a:off x="-1143708" y="1143707"/>
            <a:ext cx="9144002" cy="6856588"/>
          </a:xfrm>
          <a:prstGeom prst="rect">
            <a:avLst/>
          </a:prstGeom>
          <a:noFill/>
        </p:spPr>
      </p:pic>
      <p:sp>
        <p:nvSpPr>
          <p:cNvPr id="5" name="Скругленный прямоугольник 4"/>
          <p:cNvSpPr/>
          <p:nvPr/>
        </p:nvSpPr>
        <p:spPr>
          <a:xfrm>
            <a:off x="332656" y="323528"/>
            <a:ext cx="6192688" cy="8496944"/>
          </a:xfrm>
          <a:prstGeom prst="roundRect">
            <a:avLst/>
          </a:prstGeom>
          <a:solidFill>
            <a:schemeClr val="bg1">
              <a:alpha val="79000"/>
            </a:schemeClr>
          </a:solidFill>
          <a:ln w="57150">
            <a:solidFill>
              <a:srgbClr val="CC00FF"/>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pic>
        <p:nvPicPr>
          <p:cNvPr id="6" name="Picture 2" descr="Наклейка ок PNG - AVATAN PLUS"/>
          <p:cNvPicPr>
            <a:picLocks noChangeAspect="1" noChangeArrowheads="1"/>
          </p:cNvPicPr>
          <p:nvPr/>
        </p:nvPicPr>
        <p:blipFill>
          <a:blip r:embed="rId3" cstate="print"/>
          <a:srcRect/>
          <a:stretch>
            <a:fillRect/>
          </a:stretch>
        </p:blipFill>
        <p:spPr bwMode="auto">
          <a:xfrm>
            <a:off x="260648" y="8460432"/>
            <a:ext cx="432048" cy="432048"/>
          </a:xfrm>
          <a:prstGeom prst="rect">
            <a:avLst/>
          </a:prstGeom>
          <a:noFill/>
        </p:spPr>
      </p:pic>
      <p:pic>
        <p:nvPicPr>
          <p:cNvPr id="7" name="Picture 20" descr="Картинки по запросу &quot;дети логотип пнг&quo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65912" y="0"/>
            <a:ext cx="792088" cy="527168"/>
          </a:xfrm>
          <a:prstGeom prst="rect">
            <a:avLst/>
          </a:prstGeom>
          <a:noFill/>
        </p:spPr>
      </p:pic>
      <p:sp>
        <p:nvSpPr>
          <p:cNvPr id="23553" name="Rectangle 1"/>
          <p:cNvSpPr>
            <a:spLocks noChangeArrowheads="1"/>
          </p:cNvSpPr>
          <p:nvPr/>
        </p:nvSpPr>
        <p:spPr bwMode="auto">
          <a:xfrm>
            <a:off x="404664" y="539552"/>
            <a:ext cx="604867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0663"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dirty="0" smtClean="0">
                <a:ln>
                  <a:noFill/>
                </a:ln>
                <a:solidFill>
                  <a:srgbClr val="001533"/>
                </a:solidFill>
                <a:effectLst/>
                <a:ea typeface="Times New Roman" pitchFamily="18" charset="0"/>
                <a:cs typeface="Times New Roman" pitchFamily="18" charset="0"/>
              </a:rPr>
              <a:t>    Круглий рік. </a:t>
            </a:r>
          </a:p>
          <a:p>
            <a:pPr marL="0" marR="0" lvl="0" indent="220663" algn="l"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001533"/>
                </a:solidFill>
                <a:effectLst/>
                <a:ea typeface="Times New Roman" pitchFamily="18" charset="0"/>
                <a:cs typeface="Times New Roman" pitchFamily="18" charset="0"/>
              </a:rPr>
              <a:t>Найсильніший ефект мають водні процедури. Починають завжди з місцевого загартовування. Спочатку дитина приймає теплий душ, потім батько проводить обливання стоп ніг, кистей рук холодною водою. Щодня площа </a:t>
            </a:r>
            <a:r>
              <a:rPr kumimoji="0" lang="uk-UA" sz="1600" b="0" i="0" u="none" strike="noStrike" cap="none" normalizeH="0" baseline="0" dirty="0" err="1" smtClean="0">
                <a:ln>
                  <a:noFill/>
                </a:ln>
                <a:solidFill>
                  <a:srgbClr val="001533"/>
                </a:solidFill>
                <a:effectLst/>
                <a:ea typeface="Times New Roman" pitchFamily="18" charset="0"/>
                <a:cs typeface="Times New Roman" pitchFamily="18" charset="0"/>
              </a:rPr>
              <a:t>загартовуючого</a:t>
            </a:r>
            <a:r>
              <a:rPr kumimoji="0" lang="uk-UA" sz="1600" b="0" i="0" u="none" strike="noStrike" cap="none" normalizeH="0" baseline="0" dirty="0" smtClean="0">
                <a:ln>
                  <a:noFill/>
                </a:ln>
                <a:solidFill>
                  <a:srgbClr val="001533"/>
                </a:solidFill>
                <a:effectLst/>
                <a:ea typeface="Times New Roman" pitchFamily="18" charset="0"/>
                <a:cs typeface="Times New Roman" pitchFamily="18" charset="0"/>
              </a:rPr>
              <a:t> впливу поступово збільшується, тільки після цього можна обливати все тіло.</a:t>
            </a:r>
            <a:endParaRPr kumimoji="0" lang="ru-RU" sz="1600" b="0" i="0" u="none" strike="noStrike" cap="none" normalizeH="0" baseline="0" dirty="0" smtClean="0">
              <a:ln>
                <a:noFill/>
              </a:ln>
              <a:solidFill>
                <a:schemeClr val="tx1"/>
              </a:solidFill>
              <a:effectLst/>
              <a:cs typeface="Arial" pitchFamily="34" charset="0"/>
            </a:endParaRPr>
          </a:p>
          <a:p>
            <a:pPr marL="0" marR="0" lvl="0" indent="220663" algn="l"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001533"/>
                </a:solidFill>
                <a:effectLst/>
                <a:ea typeface="Times New Roman" pitchFamily="18" charset="0"/>
                <a:cs typeface="Times New Roman" pitchFamily="18" charset="0"/>
              </a:rPr>
              <a:t>Таким чином без шоку для дитячого організму, ми переходимо від місцевого загартовування до загального, ефект від якого набагато більше. Таким чином з дитинства закріплюємо корисну звичку: після гарячого душу - холодний!</a:t>
            </a:r>
            <a:endParaRPr kumimoji="0" lang="ru-RU" sz="1600" b="0" i="0" u="none" strike="noStrike" cap="none" normalizeH="0" baseline="0" dirty="0" smtClean="0">
              <a:ln>
                <a:noFill/>
              </a:ln>
              <a:solidFill>
                <a:schemeClr val="tx1"/>
              </a:solidFill>
              <a:effectLst/>
              <a:cs typeface="Arial" pitchFamily="34" charset="0"/>
            </a:endParaRPr>
          </a:p>
          <a:p>
            <a:pPr marL="0" marR="0" lvl="0" indent="220663" algn="l"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001533"/>
                </a:solidFill>
                <a:effectLst/>
                <a:ea typeface="Times New Roman" pitchFamily="18" charset="0"/>
                <a:cs typeface="Times New Roman" pitchFamily="18" charset="0"/>
              </a:rPr>
              <a:t>Справжньою загартованості можна досягти лише наполегливою працею, щоденними повтореннями простих дій. Якщо кинути загартовування, організм поступово слабшає. Проте їли батьки постараються проводити процедури в хорошому настрої, то дитина буде отримувати від них задоволення. </a:t>
            </a:r>
            <a:endParaRPr kumimoji="0" lang="uk-UA" sz="1600" b="0" i="0" u="none" strike="noStrike" cap="none" normalizeH="0" baseline="0" dirty="0" smtClean="0">
              <a:ln>
                <a:noFill/>
              </a:ln>
              <a:solidFill>
                <a:schemeClr val="tx1"/>
              </a:solidFill>
              <a:effectLst/>
              <a:cs typeface="Arial" pitchFamily="34" charset="0"/>
            </a:endParaRPr>
          </a:p>
        </p:txBody>
      </p:sp>
      <p:sp>
        <p:nvSpPr>
          <p:cNvPr id="9" name="Прямоугольник 8"/>
          <p:cNvSpPr/>
          <p:nvPr/>
        </p:nvSpPr>
        <p:spPr>
          <a:xfrm>
            <a:off x="404664" y="4427984"/>
            <a:ext cx="6048672" cy="1015663"/>
          </a:xfrm>
          <a:prstGeom prst="rect">
            <a:avLst/>
          </a:prstGeom>
        </p:spPr>
        <p:txBody>
          <a:bodyPr wrap="square">
            <a:spAutoFit/>
          </a:bodyPr>
          <a:lstStyle/>
          <a:p>
            <a:pPr lvl="0" indent="220663" algn="ctr" eaLnBrk="0" fontAlgn="base" hangingPunct="0">
              <a:spcBef>
                <a:spcPct val="0"/>
              </a:spcBef>
              <a:spcAft>
                <a:spcPct val="0"/>
              </a:spcAft>
            </a:pPr>
            <a:r>
              <a:rPr kumimoji="0" lang="uk-UA" sz="2000" b="1" i="0" u="none" strike="noStrike" cap="none" normalizeH="0" baseline="0" dirty="0" smtClean="0">
                <a:ln>
                  <a:noFill/>
                </a:ln>
                <a:solidFill>
                  <a:srgbClr val="001533"/>
                </a:solidFill>
                <a:effectLst/>
                <a:ea typeface="Times New Roman" pitchFamily="18" charset="0"/>
                <a:cs typeface="Times New Roman" pitchFamily="18" charset="0"/>
              </a:rPr>
              <a:t>Здоров'я дитини - це основа, на якій будується його подальше життя, настрій, можливості, успіхи. Загартовуйтеся і будьте здорові!</a:t>
            </a:r>
            <a:endParaRPr kumimoji="0" lang="uk-UA" sz="2000" b="1" i="0" u="none" strike="noStrike" cap="none" normalizeH="0" baseline="0" dirty="0" smtClean="0">
              <a:ln>
                <a:noFill/>
              </a:ln>
              <a:solidFill>
                <a:schemeClr val="tx1"/>
              </a:solidFill>
              <a:effectLst/>
              <a:cs typeface="Arial" pitchFamily="34" charset="0"/>
            </a:endParaRPr>
          </a:p>
        </p:txBody>
      </p:sp>
      <p:pic>
        <p:nvPicPr>
          <p:cNvPr id="10" name="Picture 27" descr="Illustration De La Baignade Des Enfants Vecteur Premium"/>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1521296" y="5292080"/>
            <a:ext cx="3851920" cy="3851920"/>
          </a:xfrm>
          <a:prstGeom prst="rect">
            <a:avLst/>
          </a:prstGeom>
          <a:noFill/>
        </p:spPr>
      </p:pic>
      <p:sp>
        <p:nvSpPr>
          <p:cNvPr id="11" name="TextBox 10"/>
          <p:cNvSpPr txBox="1"/>
          <p:nvPr/>
        </p:nvSpPr>
        <p:spPr>
          <a:xfrm>
            <a:off x="6381328" y="8748464"/>
            <a:ext cx="476672" cy="307777"/>
          </a:xfrm>
          <a:prstGeom prst="rect">
            <a:avLst/>
          </a:prstGeom>
          <a:noFill/>
        </p:spPr>
        <p:txBody>
          <a:bodyPr wrap="square" rtlCol="0">
            <a:spAutoFit/>
          </a:bodyPr>
          <a:lstStyle/>
          <a:p>
            <a:pPr algn="ctr"/>
            <a:r>
              <a:rPr lang="ru-RU" sz="1400" dirty="0" smtClean="0"/>
              <a:t>6</a:t>
            </a:r>
            <a:endParaRPr lang="ru-RU" sz="14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876</Words>
  <Application>Microsoft Office PowerPoint</Application>
  <PresentationFormat>Экран (4:3)</PresentationFormat>
  <Paragraphs>72</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Слайд 1</vt:lpstr>
      <vt:lpstr>Слайд 2</vt:lpstr>
      <vt:lpstr>Слайд 3</vt:lpstr>
      <vt:lpstr>Слайд 4</vt:lpstr>
      <vt:lpstr>Слайд 5</vt:lpstr>
      <vt:lpstr>Слайд 6</vt:lpstr>
      <vt:lpstr>Слайд 7</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 Windows</dc:creator>
  <cp:lastModifiedBy>Пользователь Windows</cp:lastModifiedBy>
  <cp:revision>9</cp:revision>
  <dcterms:created xsi:type="dcterms:W3CDTF">2021-04-04T11:38:06Z</dcterms:created>
  <dcterms:modified xsi:type="dcterms:W3CDTF">2021-04-04T13:52:19Z</dcterms:modified>
</cp:coreProperties>
</file>